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19"/>
  </p:handoutMasterIdLst>
  <p:sldIdLst>
    <p:sldId id="283" r:id="rId3"/>
    <p:sldId id="281" r:id="rId4"/>
    <p:sldId id="292" r:id="rId6"/>
    <p:sldId id="261" r:id="rId7"/>
    <p:sldId id="293" r:id="rId8"/>
    <p:sldId id="262" r:id="rId9"/>
    <p:sldId id="259" r:id="rId10"/>
    <p:sldId id="271" r:id="rId11"/>
    <p:sldId id="290" r:id="rId12"/>
    <p:sldId id="279" r:id="rId13"/>
    <p:sldId id="267" r:id="rId14"/>
    <p:sldId id="260" r:id="rId15"/>
    <p:sldId id="294" r:id="rId16"/>
    <p:sldId id="291" r:id="rId17"/>
    <p:sldId id="266" r:id="rId18"/>
  </p:sldIdLst>
  <p:sldSz cx="9144000" cy="5143500" type="screen16x9"/>
  <p:notesSz cx="9926320" cy="679767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0705"/>
    <a:srgbClr val="DAB700"/>
    <a:srgbClr val="CD9B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23" autoAdjust="0"/>
    <p:restoredTop sz="96018"/>
  </p:normalViewPr>
  <p:slideViewPr>
    <p:cSldViewPr>
      <p:cViewPr>
        <p:scale>
          <a:sx n="90" d="100"/>
          <a:sy n="90" d="100"/>
        </p:scale>
        <p:origin x="-306" y="-720"/>
      </p:cViewPr>
      <p:guideLst>
        <p:guide orient="horz" pos="1620"/>
        <p:guide pos="2880"/>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1"/>
            <a:ext cx="4302461" cy="340154"/>
          </a:xfrm>
          <a:prstGeom prst="rect">
            <a:avLst/>
          </a:prstGeom>
        </p:spPr>
        <p:txBody>
          <a:bodyPr vert="horz" lIns="90699" tIns="45350" rIns="90699" bIns="45350" rtlCol="0"/>
          <a:lstStyle>
            <a:lvl1pPr algn="l">
              <a:defRPr sz="1200"/>
            </a:lvl1pPr>
          </a:lstStyle>
          <a:p>
            <a:endParaRPr lang="zh-TW" altLang="en-US"/>
          </a:p>
        </p:txBody>
      </p:sp>
      <p:sp>
        <p:nvSpPr>
          <p:cNvPr id="3" name="日期版面配置區 2"/>
          <p:cNvSpPr>
            <a:spLocks noGrp="1"/>
          </p:cNvSpPr>
          <p:nvPr>
            <p:ph type="dt" sz="quarter" idx="1"/>
          </p:nvPr>
        </p:nvSpPr>
        <p:spPr>
          <a:xfrm>
            <a:off x="5621884" y="1"/>
            <a:ext cx="4302461" cy="340154"/>
          </a:xfrm>
          <a:prstGeom prst="rect">
            <a:avLst/>
          </a:prstGeom>
        </p:spPr>
        <p:txBody>
          <a:bodyPr vert="horz" lIns="90699" tIns="45350" rIns="90699" bIns="45350" rtlCol="0"/>
          <a:lstStyle>
            <a:lvl1pPr algn="r">
              <a:defRPr sz="1200"/>
            </a:lvl1pPr>
          </a:lstStyle>
          <a:p>
            <a:fld id="{81B09B5C-4A85-4127-AB19-F2DAD01EABDC}" type="datetimeFigureOut">
              <a:rPr lang="zh-TW" altLang="en-US" smtClean="0"/>
            </a:fld>
            <a:endParaRPr lang="zh-TW" altLang="en-US"/>
          </a:p>
        </p:txBody>
      </p:sp>
      <p:sp>
        <p:nvSpPr>
          <p:cNvPr id="4" name="頁尾版面配置區 3"/>
          <p:cNvSpPr>
            <a:spLocks noGrp="1"/>
          </p:cNvSpPr>
          <p:nvPr>
            <p:ph type="ftr" sz="quarter" idx="2"/>
          </p:nvPr>
        </p:nvSpPr>
        <p:spPr>
          <a:xfrm>
            <a:off x="2" y="6456443"/>
            <a:ext cx="4302461" cy="340154"/>
          </a:xfrm>
          <a:prstGeom prst="rect">
            <a:avLst/>
          </a:prstGeom>
        </p:spPr>
        <p:txBody>
          <a:bodyPr vert="horz" lIns="90699" tIns="45350" rIns="90699" bIns="4535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621884" y="6456443"/>
            <a:ext cx="4302461" cy="340154"/>
          </a:xfrm>
          <a:prstGeom prst="rect">
            <a:avLst/>
          </a:prstGeom>
        </p:spPr>
        <p:txBody>
          <a:bodyPr vert="horz" lIns="90699" tIns="45350" rIns="90699" bIns="45350" rtlCol="0" anchor="b"/>
          <a:lstStyle>
            <a:lvl1pPr algn="r">
              <a:defRPr sz="1200"/>
            </a:lvl1pPr>
          </a:lstStyle>
          <a:p>
            <a:fld id="{A7A455B0-9F92-420A-8B48-50AEB767B35E}" type="slidenum">
              <a:rPr lang="zh-TW" altLang="en-US" smtClean="0"/>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806" cy="340984"/>
          </a:xfrm>
          <a:prstGeom prst="rect">
            <a:avLst/>
          </a:prstGeom>
        </p:spPr>
        <p:txBody>
          <a:bodyPr vert="horz" lIns="90699" tIns="45350" rIns="90699" bIns="45350" rtlCol="0"/>
          <a:lstStyle>
            <a:lvl1pPr algn="l">
              <a:defRPr sz="1200"/>
            </a:lvl1pPr>
          </a:lstStyle>
          <a:p>
            <a:endParaRPr kumimoji="1" lang="zh-TW" altLang="en-US"/>
          </a:p>
        </p:txBody>
      </p:sp>
      <p:sp>
        <p:nvSpPr>
          <p:cNvPr id="3" name="日期版面配置區 2"/>
          <p:cNvSpPr>
            <a:spLocks noGrp="1"/>
          </p:cNvSpPr>
          <p:nvPr>
            <p:ph type="dt" idx="1"/>
          </p:nvPr>
        </p:nvSpPr>
        <p:spPr>
          <a:xfrm>
            <a:off x="5623256" y="0"/>
            <a:ext cx="4301806" cy="340984"/>
          </a:xfrm>
          <a:prstGeom prst="rect">
            <a:avLst/>
          </a:prstGeom>
        </p:spPr>
        <p:txBody>
          <a:bodyPr vert="horz" lIns="90699" tIns="45350" rIns="90699" bIns="45350" rtlCol="0"/>
          <a:lstStyle>
            <a:lvl1pPr algn="r">
              <a:defRPr sz="1200"/>
            </a:lvl1pPr>
          </a:lstStyle>
          <a:p>
            <a:fld id="{F2005616-7E8B-4B46-81C9-BC882666938A}" type="datetimeFigureOut">
              <a:rPr kumimoji="1" lang="zh-TW" altLang="en-US" smtClean="0"/>
            </a:fld>
            <a:endParaRPr kumimoji="1" lang="zh-TW" altLang="en-US"/>
          </a:p>
        </p:txBody>
      </p:sp>
      <p:sp>
        <p:nvSpPr>
          <p:cNvPr id="4" name="投影片影像版面配置區 3"/>
          <p:cNvSpPr>
            <a:spLocks noGrp="1" noRot="1" noChangeAspect="1"/>
          </p:cNvSpPr>
          <p:nvPr>
            <p:ph type="sldImg" idx="2"/>
          </p:nvPr>
        </p:nvSpPr>
        <p:spPr>
          <a:xfrm>
            <a:off x="2922588" y="849313"/>
            <a:ext cx="4081462" cy="2295525"/>
          </a:xfrm>
          <a:prstGeom prst="rect">
            <a:avLst/>
          </a:prstGeom>
          <a:noFill/>
          <a:ln w="12700">
            <a:solidFill>
              <a:prstClr val="black"/>
            </a:solidFill>
          </a:ln>
        </p:spPr>
        <p:txBody>
          <a:bodyPr vert="horz" lIns="90699" tIns="45350" rIns="90699" bIns="45350" rtlCol="0" anchor="ctr"/>
          <a:lstStyle/>
          <a:p>
            <a:endParaRPr lang="zh-TW" altLang="en-US"/>
          </a:p>
        </p:txBody>
      </p:sp>
      <p:sp>
        <p:nvSpPr>
          <p:cNvPr id="5" name="備忘稿版面配置區 4"/>
          <p:cNvSpPr>
            <a:spLocks noGrp="1"/>
          </p:cNvSpPr>
          <p:nvPr>
            <p:ph type="body" sz="quarter" idx="3"/>
          </p:nvPr>
        </p:nvSpPr>
        <p:spPr>
          <a:xfrm>
            <a:off x="993452" y="3271559"/>
            <a:ext cx="7941310" cy="2676015"/>
          </a:xfrm>
          <a:prstGeom prst="rect">
            <a:avLst/>
          </a:prstGeom>
        </p:spPr>
        <p:txBody>
          <a:bodyPr vert="horz" lIns="90699" tIns="45350" rIns="90699" bIns="45350" rtlCol="0"/>
          <a:lstStyle/>
          <a:p>
            <a:pPr lvl="0"/>
            <a:r>
              <a:rPr kumimoji="1" lang="zh-TW" altLang="en-US"/>
              <a:t>按一下以編輯母片文字樣式</a:t>
            </a:r>
            <a:endParaRPr kumimoji="1" lang="zh-TW" altLang="en-US"/>
          </a:p>
          <a:p>
            <a:pPr lvl="1"/>
            <a:r>
              <a:rPr kumimoji="1" lang="zh-TW" altLang="en-US"/>
              <a:t>第二層</a:t>
            </a:r>
            <a:endParaRPr kumimoji="1" lang="zh-TW" altLang="en-US"/>
          </a:p>
          <a:p>
            <a:pPr lvl="2"/>
            <a:r>
              <a:rPr kumimoji="1" lang="zh-TW" altLang="en-US"/>
              <a:t>第三層</a:t>
            </a:r>
            <a:endParaRPr kumimoji="1" lang="zh-TW" altLang="en-US"/>
          </a:p>
          <a:p>
            <a:pPr lvl="3"/>
            <a:r>
              <a:rPr kumimoji="1" lang="zh-TW" altLang="en-US"/>
              <a:t>第四層</a:t>
            </a:r>
            <a:endParaRPr kumimoji="1" lang="zh-TW" altLang="en-US"/>
          </a:p>
          <a:p>
            <a:pPr lvl="4"/>
            <a:r>
              <a:rPr kumimoji="1" lang="zh-TW" altLang="en-US"/>
              <a:t>第五層</a:t>
            </a:r>
            <a:endParaRPr kumimoji="1" lang="zh-TW" altLang="en-US"/>
          </a:p>
        </p:txBody>
      </p:sp>
      <p:sp>
        <p:nvSpPr>
          <p:cNvPr id="6" name="頁尾版面配置區 5"/>
          <p:cNvSpPr>
            <a:spLocks noGrp="1"/>
          </p:cNvSpPr>
          <p:nvPr>
            <p:ph type="ftr" sz="quarter" idx="4"/>
          </p:nvPr>
        </p:nvSpPr>
        <p:spPr>
          <a:xfrm>
            <a:off x="1" y="6456693"/>
            <a:ext cx="4301806" cy="340983"/>
          </a:xfrm>
          <a:prstGeom prst="rect">
            <a:avLst/>
          </a:prstGeom>
        </p:spPr>
        <p:txBody>
          <a:bodyPr vert="horz" lIns="90699" tIns="45350" rIns="90699" bIns="4535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5623256" y="6456693"/>
            <a:ext cx="4301806" cy="340983"/>
          </a:xfrm>
          <a:prstGeom prst="rect">
            <a:avLst/>
          </a:prstGeom>
        </p:spPr>
        <p:txBody>
          <a:bodyPr vert="horz" lIns="90699" tIns="45350" rIns="90699" bIns="45350" rtlCol="0" anchor="b"/>
          <a:lstStyle>
            <a:lvl1pPr algn="r">
              <a:defRPr sz="1200"/>
            </a:lvl1pPr>
          </a:lstStyle>
          <a:p>
            <a:fld id="{B51B97F2-9D49-0A45-8E0C-8EFF6C9B02D4}" type="slidenum">
              <a:rPr kumimoji="1" lang="zh-TW" altLang="en-US" smtClean="0"/>
            </a:fld>
            <a:endParaRPr kumimoji="1"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51B97F2-9D49-0A45-8E0C-8EFF6C9B02D4}" type="slidenum">
              <a:rPr kumimoji="1" lang="zh-TW" altLang="en-US" smtClean="0"/>
            </a:fld>
            <a:endParaRPr kumimoji="1"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51B97F2-9D49-0A45-8E0C-8EFF6C9B02D4}" type="slidenum">
              <a:rPr kumimoji="1" lang="zh-TW" altLang="en-US" smtClean="0"/>
            </a:fld>
            <a:endParaRPr kumimoji="1"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51B97F2-9D49-0A45-8E0C-8EFF6C9B02D4}" type="slidenum">
              <a:rPr kumimoji="1" lang="zh-TW" altLang="en-US" smtClean="0"/>
            </a:fld>
            <a:endParaRPr kumimoji="1"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51B97F2-9D49-0A45-8E0C-8EFF6C9B02D4}" type="slidenum">
              <a:rPr kumimoji="1" lang="zh-TW" altLang="en-US" smtClean="0"/>
            </a:fld>
            <a:endParaRPr kumimoji="1"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dirty="0"/>
          </a:p>
        </p:txBody>
      </p:sp>
      <p:sp>
        <p:nvSpPr>
          <p:cNvPr id="4" name="Slide Number Placeholder 3"/>
          <p:cNvSpPr>
            <a:spLocks noGrp="1"/>
          </p:cNvSpPr>
          <p:nvPr>
            <p:ph type="sldNum" sz="quarter" idx="5"/>
          </p:nvPr>
        </p:nvSpPr>
        <p:spPr/>
        <p:txBody>
          <a:bodyPr/>
          <a:lstStyle/>
          <a:p>
            <a:fld id="{B51B97F2-9D49-0A45-8E0C-8EFF6C9B02D4}" type="slidenum">
              <a:rPr kumimoji="1" lang="zh-TW" altLang="en-US" smtClean="0"/>
            </a:fld>
            <a:endParaRPr kumimoji="1"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51B97F2-9D49-0A45-8E0C-8EFF6C9B02D4}" type="slidenum">
              <a:rPr kumimoji="1" lang="zh-TW" altLang="en-US" smtClean="0"/>
            </a:fld>
            <a:endParaRPr kumimoji="1"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51B97F2-9D49-0A45-8E0C-8EFF6C9B02D4}" type="slidenum">
              <a:rPr kumimoji="1" lang="zh-TW" altLang="en-US" smtClean="0"/>
            </a:fld>
            <a:endParaRPr kumimoji="1"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B51B97F2-9D49-0A45-8E0C-8EFF6C9B02D4}" type="slidenum">
              <a:rPr kumimoji="1" lang="zh-TW" altLang="en-US" smtClean="0"/>
            </a:fld>
            <a:endParaRPr kumimoji="1"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dirty="0"/>
          </a:p>
        </p:txBody>
      </p:sp>
      <p:sp>
        <p:nvSpPr>
          <p:cNvPr id="4" name="投影片編號版面配置區 3"/>
          <p:cNvSpPr>
            <a:spLocks noGrp="1"/>
          </p:cNvSpPr>
          <p:nvPr>
            <p:ph type="sldNum" sz="quarter" idx="10"/>
          </p:nvPr>
        </p:nvSpPr>
        <p:spPr/>
        <p:txBody>
          <a:bodyPr/>
          <a:lstStyle/>
          <a:p>
            <a:fld id="{B51B97F2-9D49-0A45-8E0C-8EFF6C9B02D4}" type="slidenum">
              <a:rPr kumimoji="1" lang="zh-TW" altLang="en-US" smtClean="0"/>
            </a:fld>
            <a:endParaRPr kumimoji="1"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597819"/>
            <a:ext cx="7772400" cy="1102519"/>
          </a:xfrm>
        </p:spPr>
        <p:txBody>
          <a:bodyPr/>
          <a:lstStyle/>
          <a:p>
            <a:r>
              <a:rPr lang="zh-TW" altLang="en-US"/>
              <a:t>按一下以編輯母片標題樣式</a:t>
            </a:r>
            <a:endParaRPr lang="zh-TW" altLang="en-US"/>
          </a:p>
        </p:txBody>
      </p:sp>
      <p:sp>
        <p:nvSpPr>
          <p:cNvPr id="3" name="副標題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zh-TW" altLang="en-US"/>
          </a:p>
        </p:txBody>
      </p:sp>
      <p:sp>
        <p:nvSpPr>
          <p:cNvPr id="4" name="日期版面配置區 3"/>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日期版面配置區 3"/>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154781"/>
            <a:ext cx="2057400" cy="3290888"/>
          </a:xfrm>
        </p:spPr>
        <p:txBody>
          <a:bodyPr vert="eaVert"/>
          <a:lstStyle/>
          <a:p>
            <a:r>
              <a:rPr lang="zh-TW" altLang="en-US"/>
              <a:t>按一下以編輯母片標題樣式</a:t>
            </a:r>
            <a:endParaRPr lang="zh-TW" altLang="en-US"/>
          </a:p>
        </p:txBody>
      </p:sp>
      <p:sp>
        <p:nvSpPr>
          <p:cNvPr id="3" name="直排文字版面配置區 2"/>
          <p:cNvSpPr>
            <a:spLocks noGrp="1"/>
          </p:cNvSpPr>
          <p:nvPr>
            <p:ph type="body" orient="vert" idx="1"/>
          </p:nvPr>
        </p:nvSpPr>
        <p:spPr>
          <a:xfrm>
            <a:off x="457200" y="154781"/>
            <a:ext cx="6019800" cy="3290888"/>
          </a:xfrm>
        </p:spPr>
        <p:txBody>
          <a:bodyPr vert="eaVert"/>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日期版面配置區 3"/>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日期版面配置區 3"/>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3305176"/>
            <a:ext cx="7772400" cy="1021556"/>
          </a:xfrm>
        </p:spPr>
        <p:txBody>
          <a:bodyPr anchor="t"/>
          <a:lstStyle>
            <a:lvl1pPr algn="l">
              <a:defRPr sz="4000" b="1" cap="all"/>
            </a:lvl1pPr>
          </a:lstStyle>
          <a:p>
            <a:r>
              <a:rPr lang="zh-TW" altLang="en-US"/>
              <a:t>按一下以編輯母片標題樣式</a:t>
            </a:r>
            <a:endParaRPr lang="zh-TW" altLang="en-US"/>
          </a:p>
        </p:txBody>
      </p:sp>
      <p:sp>
        <p:nvSpPr>
          <p:cNvPr id="3" name="文字版面配置區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endParaRPr lang="zh-TW" altLang="en-US"/>
          </a:p>
        </p:txBody>
      </p:sp>
      <p:sp>
        <p:nvSpPr>
          <p:cNvPr id="4" name="日期版面配置區 3"/>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TW" altLang="en-US"/>
          </a:p>
        </p:txBody>
      </p:sp>
      <p:sp>
        <p:nvSpPr>
          <p:cNvPr id="3" name="內容版面配置區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內容版面配置區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5" name="日期版面配置區 4"/>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05979"/>
            <a:ext cx="8229600" cy="857250"/>
          </a:xfrm>
        </p:spPr>
        <p:txBody>
          <a:bodyPr/>
          <a:lstStyle>
            <a:lvl1pPr>
              <a:defRPr/>
            </a:lvl1pPr>
          </a:lstStyle>
          <a:p>
            <a:r>
              <a:rPr lang="zh-TW" altLang="en-US"/>
              <a:t>按一下以編輯母片標題樣式</a:t>
            </a:r>
            <a:endParaRPr lang="zh-TW" altLang="en-US"/>
          </a:p>
        </p:txBody>
      </p:sp>
      <p:sp>
        <p:nvSpPr>
          <p:cNvPr id="3" name="文字版面配置區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endParaRPr lang="zh-TW" altLang="en-US"/>
          </a:p>
        </p:txBody>
      </p:sp>
      <p:sp>
        <p:nvSpPr>
          <p:cNvPr id="4" name="內容版面配置區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5" name="文字版面配置區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endParaRPr lang="zh-TW" altLang="en-US"/>
          </a:p>
        </p:txBody>
      </p:sp>
      <p:sp>
        <p:nvSpPr>
          <p:cNvPr id="6" name="內容版面配置區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7" name="日期版面配置區 6"/>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TW" altLang="en-US"/>
          </a:p>
        </p:txBody>
      </p:sp>
      <p:sp>
        <p:nvSpPr>
          <p:cNvPr id="3" name="日期版面配置區 2"/>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1" y="204787"/>
            <a:ext cx="3008313" cy="871538"/>
          </a:xfrm>
        </p:spPr>
        <p:txBody>
          <a:bodyPr anchor="b"/>
          <a:lstStyle>
            <a:lvl1pPr algn="l">
              <a:defRPr sz="2000" b="1"/>
            </a:lvl1pPr>
          </a:lstStyle>
          <a:p>
            <a:r>
              <a:rPr lang="zh-TW" altLang="en-US"/>
              <a:t>按一下以編輯母片標題樣式</a:t>
            </a:r>
            <a:endParaRPr lang="zh-TW" altLang="en-US"/>
          </a:p>
        </p:txBody>
      </p:sp>
      <p:sp>
        <p:nvSpPr>
          <p:cNvPr id="3" name="內容版面配置區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文字版面配置區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endParaRPr lang="zh-TW" altLang="en-US"/>
          </a:p>
        </p:txBody>
      </p:sp>
      <p:sp>
        <p:nvSpPr>
          <p:cNvPr id="5" name="日期版面配置區 4"/>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3600450"/>
            <a:ext cx="5486400" cy="425054"/>
          </a:xfrm>
        </p:spPr>
        <p:txBody>
          <a:bodyPr anchor="b"/>
          <a:lstStyle>
            <a:lvl1pPr algn="l">
              <a:defRPr sz="2000" b="1"/>
            </a:lvl1pPr>
          </a:lstStyle>
          <a:p>
            <a:r>
              <a:rPr lang="zh-TW" altLang="en-US"/>
              <a:t>按一下以編輯母片標題樣式</a:t>
            </a:r>
            <a:endParaRPr lang="zh-TW" altLang="en-US"/>
          </a:p>
        </p:txBody>
      </p:sp>
      <p:sp>
        <p:nvSpPr>
          <p:cNvPr id="3" name="圖片版面配置區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endParaRPr lang="zh-TW" altLang="en-US"/>
          </a:p>
        </p:txBody>
      </p:sp>
      <p:sp>
        <p:nvSpPr>
          <p:cNvPr id="5" name="日期版面配置區 4"/>
          <p:cNvSpPr>
            <a:spLocks noGrp="1"/>
          </p:cNvSpPr>
          <p:nvPr>
            <p:ph type="dt" sz="half" idx="10"/>
          </p:nvPr>
        </p:nvSpPr>
        <p:spPr/>
        <p:txBody>
          <a:bodyPr/>
          <a:lstStyle/>
          <a:p>
            <a:fld id="{CCBFA548-1794-4D4F-B56D-846C2D4CDB85}" type="datetimeFigureOut">
              <a:rPr lang="zh-TW" altLang="en-US" smtClean="0"/>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0E8D79A-47E9-4123-8A1F-606ADDDACB83}" type="slidenum">
              <a:rPr lang="zh-TW" altLang="en-US" smtClean="0"/>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TW" altLang="en-US"/>
              <a:t>按一下以編輯母片標題樣式</a:t>
            </a:r>
            <a:endParaRPr lang="zh-TW" altLang="en-US"/>
          </a:p>
        </p:txBody>
      </p:sp>
      <p:sp>
        <p:nvSpPr>
          <p:cNvPr id="3" name="文字版面配置區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日期版面配置區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CBFA548-1794-4D4F-B56D-846C2D4CDB85}" type="datetimeFigureOut">
              <a:rPr lang="zh-TW" altLang="en-US" smtClean="0"/>
            </a:fld>
            <a:endParaRPr lang="zh-TW" altLang="en-US"/>
          </a:p>
        </p:txBody>
      </p:sp>
      <p:sp>
        <p:nvSpPr>
          <p:cNvPr id="5" name="頁尾版面配置區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0E8D79A-47E9-4123-8A1F-606ADDDACB83}" type="slidenum">
              <a:rPr lang="zh-TW" altLang="en-US" smtClean="0"/>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image" Target="../media/image4.jpeg"/><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image" Target="../media/image6.jpeg"/></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2.xml"/><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image" Target="../media/image8.png"/></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4.jpeg"/><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29000">
              <a:schemeClr val="accent6">
                <a:lumMod val="20000"/>
                <a:lumOff val="80000"/>
              </a:schemeClr>
            </a:gs>
            <a:gs pos="41000">
              <a:schemeClr val="bg1"/>
            </a:gs>
          </a:gsLst>
          <a:path path="circle">
            <a:fillToRect l="100000" t="100000"/>
          </a:path>
          <a:tileRect r="-100000" b="-100000"/>
        </a:gradFill>
        <a:effectLst/>
      </p:bgPr>
    </p:bg>
    <p:spTree>
      <p:nvGrpSpPr>
        <p:cNvPr id="1" name=""/>
        <p:cNvGrpSpPr/>
        <p:nvPr/>
      </p:nvGrpSpPr>
      <p:grpSpPr>
        <a:xfrm>
          <a:off x="0" y="0"/>
          <a:ext cx="0" cy="0"/>
          <a:chOff x="0" y="0"/>
          <a:chExt cx="0" cy="0"/>
        </a:xfrm>
      </p:grpSpPr>
      <p:grpSp>
        <p:nvGrpSpPr>
          <p:cNvPr id="26" name="群組 25"/>
          <p:cNvGrpSpPr/>
          <p:nvPr/>
        </p:nvGrpSpPr>
        <p:grpSpPr>
          <a:xfrm>
            <a:off x="-108520" y="1"/>
            <a:ext cx="8928992" cy="5210716"/>
            <a:chOff x="-87505" y="1"/>
            <a:chExt cx="7636371" cy="5210716"/>
          </a:xfrm>
        </p:grpSpPr>
        <p:sp>
          <p:nvSpPr>
            <p:cNvPr id="5" name="任意多边形: 形状 72"/>
            <p:cNvSpPr/>
            <p:nvPr/>
          </p:nvSpPr>
          <p:spPr>
            <a:xfrm>
              <a:off x="-19958" y="1819531"/>
              <a:ext cx="6176134" cy="1821265"/>
            </a:xfrm>
            <a:custGeom>
              <a:avLst/>
              <a:gdLst>
                <a:gd name="connsiteX0" fmla="*/ 0 w 8599257"/>
                <a:gd name="connsiteY0" fmla="*/ 0 h 1800000"/>
                <a:gd name="connsiteX1" fmla="*/ 8599257 w 8599257"/>
                <a:gd name="connsiteY1" fmla="*/ 0 h 1800000"/>
                <a:gd name="connsiteX2" fmla="*/ 7201881 w 8599257"/>
                <a:gd name="connsiteY2" fmla="*/ 1800000 h 1800000"/>
                <a:gd name="connsiteX3" fmla="*/ 0 w 8599257"/>
                <a:gd name="connsiteY3" fmla="*/ 1800000 h 1800000"/>
                <a:gd name="-1" fmla="*/ 2380593 w 8599257"/>
                <a:gd name="-2" fmla="*/ 0 h 1800000"/>
                <a:gd name="-3" fmla="*/ 8599257 w 8599257"/>
                <a:gd name="-4" fmla="*/ 0 h 1800000"/>
                <a:gd name="-5" fmla="*/ 7201881 w 8599257"/>
                <a:gd name="-6" fmla="*/ 1800000 h 1800000"/>
                <a:gd name="-7" fmla="*/ 0 w 8599257"/>
                <a:gd name="-8" fmla="*/ 1800000 h 1800000"/>
                <a:gd name="connsiteX4" fmla="*/ 2380593 w 8599257"/>
                <a:gd name="connsiteY4" fmla="*/ 0 h 1800000"/>
                <a:gd name="-9" fmla="*/ 0 w 6218664"/>
                <a:gd name="-10" fmla="*/ 0 h 1800000"/>
                <a:gd name="-11" fmla="*/ 6218664 w 6218664"/>
                <a:gd name="-12" fmla="*/ 0 h 1800000"/>
                <a:gd name="-13" fmla="*/ 4821288 w 6218664"/>
                <a:gd name="-14" fmla="*/ 1800000 h 1800000"/>
                <a:gd name="-15" fmla="*/ 43630 w 6218664"/>
                <a:gd name="-16" fmla="*/ 1800000 h 1800000"/>
                <a:gd name="-17" fmla="*/ 0 w 6218664"/>
                <a:gd name="-18" fmla="*/ 0 h 1800000"/>
                <a:gd name="-19" fmla="*/ 0 w 6176134"/>
                <a:gd name="-20" fmla="*/ 0 h 1821265"/>
                <a:gd name="-21" fmla="*/ 6176134 w 6176134"/>
                <a:gd name="-22" fmla="*/ 21265 h 1821265"/>
                <a:gd name="-23" fmla="*/ 4778758 w 6176134"/>
                <a:gd name="-24" fmla="*/ 1821265 h 1821265"/>
                <a:gd name="-25" fmla="*/ 1100 w 6176134"/>
                <a:gd name="-26" fmla="*/ 1821265 h 1821265"/>
                <a:gd name="-27" fmla="*/ 0 w 6176134"/>
                <a:gd name="-28" fmla="*/ 0 h 1821265"/>
              </a:gdLst>
              <a:ahLst/>
              <a:cxnLst>
                <a:cxn ang="0">
                  <a:pos x="-19" y="-20"/>
                </a:cxn>
                <a:cxn ang="0">
                  <a:pos x="-21" y="-22"/>
                </a:cxn>
                <a:cxn ang="0">
                  <a:pos x="-23" y="-24"/>
                </a:cxn>
                <a:cxn ang="0">
                  <a:pos x="-25" y="-26"/>
                </a:cxn>
                <a:cxn ang="0">
                  <a:pos x="-27" y="-28"/>
                </a:cxn>
              </a:cxnLst>
              <a:rect l="l" t="t" r="r" b="b"/>
              <a:pathLst>
                <a:path w="6176134" h="1821265">
                  <a:moveTo>
                    <a:pt x="0" y="0"/>
                  </a:moveTo>
                  <a:lnTo>
                    <a:pt x="6176134" y="21265"/>
                  </a:lnTo>
                  <a:lnTo>
                    <a:pt x="4778758" y="1821265"/>
                  </a:lnTo>
                  <a:lnTo>
                    <a:pt x="1100" y="1821265"/>
                  </a:lnTo>
                  <a:cubicBezTo>
                    <a:pt x="1100" y="1221265"/>
                    <a:pt x="0" y="600000"/>
                    <a:pt x="0" y="0"/>
                  </a:cubicBezTo>
                  <a:close/>
                </a:path>
              </a:pathLst>
            </a:custGeom>
            <a:gradFill>
              <a:gsLst>
                <a:gs pos="0">
                  <a:srgbClr val="AC0000"/>
                </a:gs>
                <a:gs pos="100000">
                  <a:srgbClr val="D7060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65"/>
            <p:cNvCxnSpPr/>
            <p:nvPr/>
          </p:nvCxnSpPr>
          <p:spPr>
            <a:xfrm flipV="1">
              <a:off x="6012160" y="1"/>
              <a:ext cx="1536706" cy="1979479"/>
            </a:xfrm>
            <a:prstGeom prst="line">
              <a:avLst/>
            </a:prstGeom>
            <a:ln w="38100">
              <a:gradFill>
                <a:gsLst>
                  <a:gs pos="0">
                    <a:srgbClr val="C00000"/>
                  </a:gs>
                  <a:gs pos="50000">
                    <a:srgbClr val="FF0000"/>
                  </a:gs>
                  <a:gs pos="100000">
                    <a:srgbClr val="FF0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4" name="任意多边形: 形状 72"/>
            <p:cNvSpPr/>
            <p:nvPr/>
          </p:nvSpPr>
          <p:spPr>
            <a:xfrm>
              <a:off x="-87505" y="4912473"/>
              <a:ext cx="3897722" cy="298244"/>
            </a:xfrm>
            <a:custGeom>
              <a:avLst/>
              <a:gdLst>
                <a:gd name="connsiteX0" fmla="*/ 0 w 8599257"/>
                <a:gd name="connsiteY0" fmla="*/ 0 h 1800000"/>
                <a:gd name="connsiteX1" fmla="*/ 8599257 w 8599257"/>
                <a:gd name="connsiteY1" fmla="*/ 0 h 1800000"/>
                <a:gd name="connsiteX2" fmla="*/ 7201881 w 8599257"/>
                <a:gd name="connsiteY2" fmla="*/ 1800000 h 1800000"/>
                <a:gd name="connsiteX3" fmla="*/ 0 w 8599257"/>
                <a:gd name="connsiteY3" fmla="*/ 1800000 h 1800000"/>
                <a:gd name="-1" fmla="*/ 4240924 w 8599257"/>
                <a:gd name="-2" fmla="*/ 0 h 1800000"/>
                <a:gd name="-3" fmla="*/ 8599257 w 8599257"/>
                <a:gd name="-4" fmla="*/ 0 h 1800000"/>
                <a:gd name="-5" fmla="*/ 7201881 w 8599257"/>
                <a:gd name="-6" fmla="*/ 1800000 h 1800000"/>
                <a:gd name="-7" fmla="*/ 0 w 8599257"/>
                <a:gd name="-8" fmla="*/ 1800000 h 1800000"/>
                <a:gd name="connsiteX4" fmla="*/ 4240924 w 8599257"/>
                <a:gd name="connsiteY4" fmla="*/ 0 h 1800000"/>
                <a:gd name="-9" fmla="*/ 0 w 4358333"/>
                <a:gd name="-10" fmla="*/ 0 h 1831531"/>
                <a:gd name="-11" fmla="*/ 4358333 w 4358333"/>
                <a:gd name="-12" fmla="*/ 0 h 1831531"/>
                <a:gd name="-13" fmla="*/ 2960957 w 4358333"/>
                <a:gd name="-14" fmla="*/ 1800000 h 1831531"/>
                <a:gd name="-15" fmla="*/ 0 w 4358333"/>
                <a:gd name="-16" fmla="*/ 1831531 h 1831531"/>
                <a:gd name="-17" fmla="*/ 0 w 4358333"/>
                <a:gd name="-18" fmla="*/ 0 h 1831531"/>
                <a:gd name="-19" fmla="*/ 0 w 4358333"/>
                <a:gd name="-20" fmla="*/ 0 h 1831531"/>
                <a:gd name="-21" fmla="*/ 4358333 w 4358333"/>
                <a:gd name="-22" fmla="*/ 0 h 1831531"/>
                <a:gd name="-23" fmla="*/ 3875357 w 4358333"/>
                <a:gd name="-24" fmla="*/ 633352 h 1831531"/>
                <a:gd name="-25" fmla="*/ 0 w 4358333"/>
                <a:gd name="-26" fmla="*/ 1831531 h 1831531"/>
                <a:gd name="-27" fmla="*/ 0 w 4358333"/>
                <a:gd name="-28" fmla="*/ 0 h 1831531"/>
                <a:gd name="-29" fmla="*/ 0 w 4358333"/>
                <a:gd name="-30" fmla="*/ 0 h 649118"/>
                <a:gd name="-31" fmla="*/ 4358333 w 4358333"/>
                <a:gd name="-32" fmla="*/ 0 h 649118"/>
                <a:gd name="-33" fmla="*/ 3875357 w 4358333"/>
                <a:gd name="-34" fmla="*/ 633352 h 649118"/>
                <a:gd name="-35" fmla="*/ 47297 w 4358333"/>
                <a:gd name="-36" fmla="*/ 649118 h 649118"/>
                <a:gd name="-37" fmla="*/ 0 w 4358333"/>
                <a:gd name="-38" fmla="*/ 0 h 649118"/>
                <a:gd name="-39" fmla="*/ 505596 w 4311036"/>
                <a:gd name="-40" fmla="*/ 10632 h 649118"/>
                <a:gd name="-41" fmla="*/ 4311036 w 4311036"/>
                <a:gd name="-42" fmla="*/ 0 h 649118"/>
                <a:gd name="-43" fmla="*/ 3828060 w 4311036"/>
                <a:gd name="-44" fmla="*/ 633352 h 649118"/>
                <a:gd name="-45" fmla="*/ 0 w 4311036"/>
                <a:gd name="-46" fmla="*/ 649118 h 649118"/>
                <a:gd name="-47" fmla="*/ 505596 w 4311036"/>
                <a:gd name="-48" fmla="*/ 10632 h 649118"/>
                <a:gd name="-49" fmla="*/ 5866 w 3811306"/>
                <a:gd name="-50" fmla="*/ 10632 h 633352"/>
                <a:gd name="-51" fmla="*/ 3811306 w 3811306"/>
                <a:gd name="-52" fmla="*/ 0 h 633352"/>
                <a:gd name="-53" fmla="*/ 3328330 w 3811306"/>
                <a:gd name="-54" fmla="*/ 633352 h 633352"/>
                <a:gd name="-55" fmla="*/ 0 w 3811306"/>
                <a:gd name="-56" fmla="*/ 276979 h 633352"/>
                <a:gd name="-57" fmla="*/ 5866 w 3811306"/>
                <a:gd name="-58" fmla="*/ 10632 h 633352"/>
                <a:gd name="-59" fmla="*/ 5866 w 3811306"/>
                <a:gd name="-60" fmla="*/ 10632 h 276979"/>
                <a:gd name="-61" fmla="*/ 3811306 w 3811306"/>
                <a:gd name="-62" fmla="*/ 0 h 276979"/>
                <a:gd name="-63" fmla="*/ 3604776 w 3811306"/>
                <a:gd name="-64" fmla="*/ 271845 h 276979"/>
                <a:gd name="-65" fmla="*/ 0 w 3811306"/>
                <a:gd name="-66" fmla="*/ 276979 h 276979"/>
                <a:gd name="-67" fmla="*/ 5866 w 3811306"/>
                <a:gd name="-68" fmla="*/ 10632 h 276979"/>
                <a:gd name="-69" fmla="*/ 0 w 3837337"/>
                <a:gd name="-70" fmla="*/ 21265 h 276979"/>
                <a:gd name="-71" fmla="*/ 3837337 w 3837337"/>
                <a:gd name="-72" fmla="*/ 0 h 276979"/>
                <a:gd name="-73" fmla="*/ 3630807 w 3837337"/>
                <a:gd name="-74" fmla="*/ 271845 h 276979"/>
                <a:gd name="-75" fmla="*/ 26031 w 3837337"/>
                <a:gd name="-76" fmla="*/ 276979 h 276979"/>
                <a:gd name="-77" fmla="*/ 0 w 3837337"/>
                <a:gd name="-78" fmla="*/ 21265 h 276979"/>
                <a:gd name="-79" fmla="*/ 16500 w 3853837"/>
                <a:gd name="-80" fmla="*/ 21265 h 298244"/>
                <a:gd name="-81" fmla="*/ 3853837 w 3853837"/>
                <a:gd name="-82" fmla="*/ 0 h 298244"/>
                <a:gd name="-83" fmla="*/ 3647307 w 3853837"/>
                <a:gd name="-84" fmla="*/ 271845 h 298244"/>
                <a:gd name="-85" fmla="*/ 0 w 3853837"/>
                <a:gd name="-86" fmla="*/ 298244 h 298244"/>
                <a:gd name="-87" fmla="*/ 16500 w 3853837"/>
                <a:gd name="-88" fmla="*/ 21265 h 298244"/>
                <a:gd name="-89" fmla="*/ 0 w 3897722"/>
                <a:gd name="-90" fmla="*/ 12639 h 298244"/>
                <a:gd name="-91" fmla="*/ 3897722 w 3897722"/>
                <a:gd name="-92" fmla="*/ 0 h 298244"/>
                <a:gd name="-93" fmla="*/ 3691192 w 3897722"/>
                <a:gd name="-94" fmla="*/ 271845 h 298244"/>
                <a:gd name="-95" fmla="*/ 43885 w 3897722"/>
                <a:gd name="-96" fmla="*/ 298244 h 298244"/>
                <a:gd name="-97" fmla="*/ 0 w 3897722"/>
                <a:gd name="-98" fmla="*/ 12639 h 298244"/>
              </a:gdLst>
              <a:ahLst/>
              <a:cxnLst>
                <a:cxn ang="0">
                  <a:pos x="-89" y="-90"/>
                </a:cxn>
                <a:cxn ang="0">
                  <a:pos x="-91" y="-92"/>
                </a:cxn>
                <a:cxn ang="0">
                  <a:pos x="-93" y="-94"/>
                </a:cxn>
                <a:cxn ang="0">
                  <a:pos x="-95" y="-96"/>
                </a:cxn>
                <a:cxn ang="0">
                  <a:pos x="-97" y="-98"/>
                </a:cxn>
              </a:cxnLst>
              <a:rect l="l" t="t" r="r" b="b"/>
              <a:pathLst>
                <a:path w="3897722" h="298244">
                  <a:moveTo>
                    <a:pt x="0" y="12639"/>
                  </a:moveTo>
                  <a:lnTo>
                    <a:pt x="3897722" y="0"/>
                  </a:lnTo>
                  <a:lnTo>
                    <a:pt x="3691192" y="271845"/>
                  </a:lnTo>
                  <a:lnTo>
                    <a:pt x="43885" y="298244"/>
                  </a:lnTo>
                  <a:lnTo>
                    <a:pt x="0" y="12639"/>
                  </a:lnTo>
                  <a:close/>
                </a:path>
              </a:pathLst>
            </a:custGeom>
            <a:gradFill>
              <a:gsLst>
                <a:gs pos="0">
                  <a:srgbClr val="AC0000"/>
                </a:gs>
                <a:gs pos="100000">
                  <a:srgbClr val="D7060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16" name="直接连接符 65"/>
            <p:cNvCxnSpPr/>
            <p:nvPr/>
          </p:nvCxnSpPr>
          <p:spPr>
            <a:xfrm flipV="1">
              <a:off x="4231789" y="3195631"/>
              <a:ext cx="1564347" cy="2015086"/>
            </a:xfrm>
            <a:prstGeom prst="line">
              <a:avLst/>
            </a:prstGeom>
            <a:ln w="38100">
              <a:solidFill>
                <a:srgbClr val="D70601"/>
              </a:solidFill>
            </a:ln>
          </p:spPr>
          <p:style>
            <a:lnRef idx="1">
              <a:schemeClr val="accent1"/>
            </a:lnRef>
            <a:fillRef idx="0">
              <a:schemeClr val="accent1"/>
            </a:fillRef>
            <a:effectRef idx="0">
              <a:schemeClr val="accent1"/>
            </a:effectRef>
            <a:fontRef idx="minor">
              <a:schemeClr val="tx1"/>
            </a:fontRef>
          </p:style>
        </p:cxnSp>
      </p:grpSp>
      <p:sp>
        <p:nvSpPr>
          <p:cNvPr id="7" name="文本框 70"/>
          <p:cNvSpPr txBox="1"/>
          <p:nvPr/>
        </p:nvSpPr>
        <p:spPr>
          <a:xfrm>
            <a:off x="179512" y="1947485"/>
            <a:ext cx="6171673" cy="1169551"/>
          </a:xfrm>
          <a:prstGeom prst="rect">
            <a:avLst/>
          </a:prstGeom>
          <a:noFill/>
        </p:spPr>
        <p:txBody>
          <a:bodyPr wrap="square" rtlCol="0">
            <a:spAutoFit/>
            <a:scene3d>
              <a:camera prst="orthographicFront"/>
              <a:lightRig rig="threePt" dir="t"/>
            </a:scene3d>
            <a:sp3d contourW="12700"/>
          </a:bodyPr>
          <a:lstStyle/>
          <a:p>
            <a:pPr algn="ctr"/>
            <a:r>
              <a:rPr lang="zh-CN" altLang="en-US" sz="3500" b="1" dirty="0" smtClean="0">
                <a:solidFill>
                  <a:schemeClr val="bg1"/>
                </a:solidFill>
                <a:latin typeface="Microsoft JhengHei" charset="-120"/>
                <a:ea typeface="Microsoft JhengHei" charset="-120"/>
                <a:cs typeface="Microsoft JhengHei" charset="-120"/>
                <a:sym typeface="Arial" charset="0"/>
              </a:rPr>
              <a:t>中小微企防疫</a:t>
            </a:r>
            <a:r>
              <a:rPr lang="zh-TW" altLang="en-US" sz="3500" b="1" dirty="0" smtClean="0">
                <a:solidFill>
                  <a:schemeClr val="bg1"/>
                </a:solidFill>
                <a:latin typeface="Microsoft JhengHei" charset="-120"/>
                <a:ea typeface="Microsoft JhengHei" charset="-120"/>
                <a:cs typeface="Microsoft JhengHei" charset="-120"/>
                <a:sym typeface="Arial" charset="0"/>
              </a:rPr>
              <a:t>抗</a:t>
            </a:r>
            <a:r>
              <a:rPr lang="zh-TW" altLang="en-US" sz="3500" b="1" dirty="0">
                <a:solidFill>
                  <a:schemeClr val="bg1"/>
                </a:solidFill>
                <a:latin typeface="Microsoft JhengHei" charset="-120"/>
                <a:ea typeface="Microsoft JhengHei" charset="-120"/>
                <a:cs typeface="Microsoft JhengHei" charset="-120"/>
                <a:sym typeface="Arial" charset="0"/>
              </a:rPr>
              <a:t>疫</a:t>
            </a:r>
            <a:r>
              <a:rPr lang="zh-CN" altLang="en-US" sz="3500" b="1" dirty="0">
                <a:solidFill>
                  <a:schemeClr val="bg1"/>
                </a:solidFill>
                <a:latin typeface="Microsoft JhengHei" charset="-120"/>
                <a:ea typeface="Microsoft JhengHei" charset="-120"/>
                <a:cs typeface="Microsoft JhengHei" charset="-120"/>
                <a:sym typeface="Arial" charset="0"/>
              </a:rPr>
              <a:t>及提振經濟</a:t>
            </a:r>
            <a:endParaRPr lang="en-US" altLang="zh-TW" sz="3500" b="1" dirty="0">
              <a:solidFill>
                <a:schemeClr val="bg1"/>
              </a:solidFill>
              <a:latin typeface="Microsoft JhengHei" charset="-120"/>
              <a:ea typeface="Microsoft JhengHei" charset="-120"/>
              <a:cs typeface="Microsoft JhengHei" charset="-120"/>
              <a:sym typeface="Arial" charset="0"/>
            </a:endParaRPr>
          </a:p>
          <a:p>
            <a:pPr algn="ctr"/>
            <a:r>
              <a:rPr lang="zh-CN" altLang="en-US" sz="3500" b="1" dirty="0">
                <a:solidFill>
                  <a:schemeClr val="bg1"/>
                </a:solidFill>
                <a:latin typeface="Microsoft JhengHei" charset="-120"/>
                <a:ea typeface="Microsoft JhengHei" charset="-120"/>
                <a:cs typeface="Microsoft JhengHei" charset="-120"/>
                <a:sym typeface="Arial" charset="0"/>
              </a:rPr>
              <a:t>支持措施</a:t>
            </a:r>
            <a:endParaRPr lang="zh-CN" altLang="en-US" sz="3500" b="1" dirty="0">
              <a:solidFill>
                <a:schemeClr val="bg1"/>
              </a:solidFill>
              <a:latin typeface="Microsoft JhengHei" charset="-120"/>
              <a:ea typeface="Microsoft JhengHei" charset="-120"/>
              <a:cs typeface="Microsoft JhengHei" charset="-120"/>
              <a:sym typeface="Arial" charset="0"/>
            </a:endParaRPr>
          </a:p>
        </p:txBody>
      </p:sp>
      <p:sp>
        <p:nvSpPr>
          <p:cNvPr id="8" name="矩形 7"/>
          <p:cNvSpPr/>
          <p:nvPr/>
        </p:nvSpPr>
        <p:spPr>
          <a:xfrm>
            <a:off x="-544622" y="3210530"/>
            <a:ext cx="6403192" cy="369332"/>
          </a:xfrm>
          <a:prstGeom prst="rect">
            <a:avLst/>
          </a:prstGeom>
        </p:spPr>
        <p:txBody>
          <a:bodyPr wrap="square">
            <a:spAutoFit/>
          </a:bodyPr>
          <a:lstStyle/>
          <a:p>
            <a:pPr algn="ctr"/>
            <a:r>
              <a:rPr lang="zh-TW" altLang="en-US" b="1" i="1" spc="290" dirty="0">
                <a:solidFill>
                  <a:schemeClr val="bg1"/>
                </a:solidFill>
                <a:latin typeface="Microsoft JhengHei" charset="-120"/>
                <a:ea typeface="Microsoft JhengHei" charset="-120"/>
                <a:cs typeface="Microsoft JhengHei" charset="-120"/>
              </a:rPr>
              <a:t>與您攜手 </a:t>
            </a:r>
            <a:r>
              <a:rPr lang="en-US" altLang="zh-TW" b="1" i="1" spc="290" dirty="0">
                <a:solidFill>
                  <a:schemeClr val="bg1"/>
                </a:solidFill>
                <a:latin typeface="Microsoft JhengHei" charset="-120"/>
                <a:ea typeface="Microsoft JhengHei" charset="-120"/>
                <a:cs typeface="Microsoft JhengHei" charset="-120"/>
              </a:rPr>
              <a:t>‧</a:t>
            </a:r>
            <a:r>
              <a:rPr lang="zh-TW" altLang="en-US" b="1" i="1" spc="290" dirty="0">
                <a:solidFill>
                  <a:schemeClr val="bg1"/>
                </a:solidFill>
                <a:latin typeface="Microsoft JhengHei" charset="-120"/>
                <a:ea typeface="Microsoft JhengHei" charset="-120"/>
                <a:cs typeface="Microsoft JhengHei" charset="-120"/>
              </a:rPr>
              <a:t> 共克時艱</a:t>
            </a:r>
            <a:endParaRPr lang="zh-CN" altLang="en-US" b="1" i="1" spc="290" dirty="0">
              <a:solidFill>
                <a:schemeClr val="bg1"/>
              </a:solidFill>
              <a:latin typeface="Microsoft JhengHei" charset="-120"/>
              <a:ea typeface="Microsoft JhengHei" charset="-120"/>
              <a:cs typeface="Microsoft JhengHei" charset="-120"/>
            </a:endParaRPr>
          </a:p>
        </p:txBody>
      </p:sp>
      <p:sp>
        <p:nvSpPr>
          <p:cNvPr id="9" name="文本框 127"/>
          <p:cNvSpPr txBox="1"/>
          <p:nvPr/>
        </p:nvSpPr>
        <p:spPr>
          <a:xfrm>
            <a:off x="1526649" y="3803295"/>
            <a:ext cx="3480184" cy="338554"/>
          </a:xfrm>
          <a:prstGeom prst="rect">
            <a:avLst/>
          </a:prstGeom>
          <a:noFill/>
        </p:spPr>
        <p:txBody>
          <a:bodyPr wrap="square" rtlCol="0">
            <a:spAutoFit/>
            <a:scene3d>
              <a:camera prst="orthographicFront"/>
              <a:lightRig rig="threePt" dir="t"/>
            </a:scene3d>
            <a:sp3d contourW="12700"/>
          </a:bodyPr>
          <a:lstStyle/>
          <a:p>
            <a:pPr algn="ctr"/>
            <a:r>
              <a:rPr lang="en-US" altLang="zh-TW" sz="1600" b="1" dirty="0">
                <a:solidFill>
                  <a:schemeClr val="tx1">
                    <a:lumMod val="65000"/>
                    <a:lumOff val="35000"/>
                  </a:schemeClr>
                </a:solidFill>
                <a:latin typeface="Microsoft JhengHei" charset="-120"/>
                <a:ea typeface="Microsoft JhengHei" charset="-120"/>
                <a:cs typeface="Microsoft JhengHei" charset="-120"/>
              </a:rPr>
              <a:t>2020.2.18</a:t>
            </a:r>
            <a:endParaRPr lang="en-US" altLang="zh-CN" sz="1600" b="1" dirty="0">
              <a:solidFill>
                <a:schemeClr val="tx1">
                  <a:lumMod val="65000"/>
                  <a:lumOff val="35000"/>
                </a:schemeClr>
              </a:solidFill>
              <a:latin typeface="Microsoft JhengHei" charset="-120"/>
              <a:ea typeface="Microsoft JhengHei" charset="-120"/>
              <a:cs typeface="Microsoft JhengHei" charset="-120"/>
            </a:endParaRPr>
          </a:p>
        </p:txBody>
      </p:sp>
      <p:sp>
        <p:nvSpPr>
          <p:cNvPr id="17" name="文本框 70"/>
          <p:cNvSpPr txBox="1"/>
          <p:nvPr/>
        </p:nvSpPr>
        <p:spPr>
          <a:xfrm rot="18496869">
            <a:off x="5038491" y="2221863"/>
            <a:ext cx="3704906" cy="707886"/>
          </a:xfrm>
          <a:prstGeom prst="rect">
            <a:avLst/>
          </a:prstGeom>
          <a:noFill/>
        </p:spPr>
        <p:txBody>
          <a:bodyPr wrap="square" rtlCol="0">
            <a:spAutoFit/>
            <a:scene3d>
              <a:camera prst="orthographicFront"/>
              <a:lightRig rig="threePt" dir="t"/>
            </a:scene3d>
            <a:sp3d contourW="12700"/>
          </a:bodyPr>
          <a:lstStyle/>
          <a:p>
            <a:pPr algn="ctr"/>
            <a:r>
              <a:rPr lang="en-US" altLang="zh-CN" sz="4000" b="1" dirty="0" smtClean="0">
                <a:solidFill>
                  <a:srgbClr val="C00000"/>
                </a:solidFill>
                <a:latin typeface="思源黑体 CN Bold" pitchFamily="34" charset="-122"/>
                <a:ea typeface="思源黑体 CN Bold" pitchFamily="34" charset="-122"/>
                <a:sym typeface="Arial" charset="0"/>
              </a:rPr>
              <a:t>2020</a:t>
            </a:r>
            <a:endParaRPr lang="zh-CN" altLang="en-US" sz="4000" b="1" dirty="0">
              <a:solidFill>
                <a:srgbClr val="C00000"/>
              </a:solidFill>
              <a:latin typeface="思源黑体 CN Bold" pitchFamily="34" charset="-122"/>
              <a:ea typeface="思源黑体 CN Bold" pitchFamily="34" charset="-122"/>
              <a:sym typeface="Arial" charset="0"/>
            </a:endParaRPr>
          </a:p>
        </p:txBody>
      </p:sp>
      <p:grpSp>
        <p:nvGrpSpPr>
          <p:cNvPr id="23" name="群組 22"/>
          <p:cNvGrpSpPr/>
          <p:nvPr/>
        </p:nvGrpSpPr>
        <p:grpSpPr>
          <a:xfrm>
            <a:off x="35496" y="987574"/>
            <a:ext cx="7075327" cy="741662"/>
            <a:chOff x="179512" y="-769460"/>
            <a:chExt cx="7075327" cy="741662"/>
          </a:xfrm>
        </p:grpSpPr>
        <p:pic>
          <p:nvPicPr>
            <p:cNvPr id="24"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0"/>
          <p:cNvSpPr txBox="1"/>
          <p:nvPr/>
        </p:nvSpPr>
        <p:spPr>
          <a:xfrm>
            <a:off x="620144" y="291040"/>
            <a:ext cx="2954655"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抗疫貸各類專</a:t>
            </a:r>
            <a:r>
              <a:rPr kumimoji="1" lang="zh-TW"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項</a:t>
            </a:r>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融資</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4" name="群組 3"/>
          <p:cNvGrpSpPr/>
          <p:nvPr/>
        </p:nvGrpSpPr>
        <p:grpSpPr>
          <a:xfrm>
            <a:off x="710828" y="915566"/>
            <a:ext cx="7692628" cy="0"/>
            <a:chOff x="777186" y="1131590"/>
            <a:chExt cx="7692628" cy="0"/>
          </a:xfrm>
        </p:grpSpPr>
        <p:cxnSp>
          <p:nvCxnSpPr>
            <p:cNvPr id="5" name="直線接點 4"/>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6" name="直線接點 5"/>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sp>
        <p:nvSpPr>
          <p:cNvPr id="10" name="原创设计师QQ598969553          _3"/>
          <p:cNvSpPr/>
          <p:nvPr/>
        </p:nvSpPr>
        <p:spPr>
          <a:xfrm>
            <a:off x="539552" y="1250251"/>
            <a:ext cx="5328592" cy="3769771"/>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原创设计师QQ598969553          _4"/>
          <p:cNvSpPr/>
          <p:nvPr/>
        </p:nvSpPr>
        <p:spPr>
          <a:xfrm>
            <a:off x="683568" y="1491630"/>
            <a:ext cx="5153894" cy="3416320"/>
          </a:xfrm>
          <a:prstGeom prst="rect">
            <a:avLst/>
          </a:prstGeom>
        </p:spPr>
        <p:txBody>
          <a:bodyPr wrap="square">
            <a:spAutoFit/>
          </a:bodyPr>
          <a:lstStyle/>
          <a:p>
            <a:pPr algn="ctr">
              <a:lnSpc>
                <a:spcPct val="150000"/>
              </a:lnSpc>
            </a:pPr>
            <a:r>
              <a:rPr lang="zh-TW" altLang="en-US" sz="1600" b="1" u="sng" dirty="0">
                <a:latin typeface="Microsoft JhengHei" charset="-120"/>
                <a:ea typeface="Microsoft JhengHei" charset="-120"/>
                <a:cs typeface="Microsoft JhengHei" charset="-120"/>
              </a:rPr>
              <a:t>訂單通寶</a:t>
            </a:r>
            <a:endParaRPr lang="en-US" altLang="zh-TW" sz="1600" b="1" u="sng" dirty="0">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可多筆申請，累計額度高達</a:t>
            </a:r>
            <a:r>
              <a:rPr lang="en-US" altLang="zh-TW" sz="1600" b="1" dirty="0" smtClean="0">
                <a:solidFill>
                  <a:srgbClr val="FF0000"/>
                </a:solidFill>
                <a:latin typeface="Microsoft JhengHei" charset="-120"/>
                <a:ea typeface="Microsoft JhengHei" charset="-120"/>
                <a:cs typeface="Microsoft JhengHei" charset="-120"/>
              </a:rPr>
              <a:t>MOP/HKD500</a:t>
            </a:r>
            <a:r>
              <a:rPr lang="zh-TW" altLang="en-US" sz="1600" b="1" dirty="0">
                <a:solidFill>
                  <a:srgbClr val="FF0000"/>
                </a:solidFill>
                <a:latin typeface="Microsoft JhengHei" charset="-120"/>
                <a:ea typeface="Microsoft JhengHei" charset="-120"/>
                <a:cs typeface="Microsoft JhengHei" charset="-120"/>
              </a:rPr>
              <a:t>萬元</a:t>
            </a:r>
            <a:endParaRPr lang="en-US" altLang="zh-TW" sz="1600" b="1" dirty="0">
              <a:solidFill>
                <a:srgbClr val="FF0000"/>
              </a:solidFill>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按指定企業</a:t>
            </a:r>
            <a:r>
              <a:rPr lang="en-US" altLang="zh-TW" sz="1600" dirty="0">
                <a:latin typeface="Microsoft JhengHei" charset="-120"/>
                <a:ea typeface="Microsoft JhengHei" charset="-120"/>
                <a:cs typeface="Microsoft JhengHei" charset="-120"/>
              </a:rPr>
              <a:t>/</a:t>
            </a:r>
            <a:r>
              <a:rPr lang="zh-TW" altLang="en-US" sz="1600" dirty="0">
                <a:latin typeface="Microsoft JhengHei" charset="-120"/>
                <a:ea typeface="Microsoft JhengHei" charset="-120"/>
                <a:cs typeface="Microsoft JhengHei" charset="-120"/>
              </a:rPr>
              <a:t>機構訂單金額</a:t>
            </a:r>
            <a:r>
              <a:rPr lang="en-US" altLang="zh-TW" sz="1600" dirty="0">
                <a:latin typeface="Microsoft JhengHei" charset="-120"/>
                <a:ea typeface="Microsoft JhengHei" charset="-120"/>
                <a:cs typeface="Microsoft JhengHei" charset="-120"/>
              </a:rPr>
              <a:t>6</a:t>
            </a:r>
            <a:r>
              <a:rPr lang="zh-TW" altLang="en-US" sz="1600" dirty="0">
                <a:latin typeface="Microsoft JhengHei" charset="-120"/>
                <a:ea typeface="Microsoft JhengHei" charset="-120"/>
                <a:cs typeface="Microsoft JhengHei" charset="-120"/>
              </a:rPr>
              <a:t>成提供資金周轉</a:t>
            </a:r>
            <a:endParaRPr lang="en-US" altLang="zh-TW" sz="1600" dirty="0">
              <a:latin typeface="Microsoft JhengHei" charset="-120"/>
              <a:ea typeface="Microsoft JhengHei" charset="-120"/>
              <a:cs typeface="Microsoft JhengHei" charset="-120"/>
            </a:endParaRPr>
          </a:p>
          <a:p>
            <a:pPr algn="ctr">
              <a:lnSpc>
                <a:spcPct val="150000"/>
              </a:lnSpc>
            </a:pPr>
            <a:r>
              <a:rPr lang="zh-TW" altLang="zh-TW" sz="1600" b="1" u="sng" dirty="0">
                <a:latin typeface="Microsoft JhengHei" charset="-120"/>
                <a:ea typeface="Microsoft JhengHei" charset="-120"/>
                <a:cs typeface="Microsoft JhengHei" charset="-120"/>
              </a:rPr>
              <a:t>商融通寶</a:t>
            </a:r>
            <a:endParaRPr lang="en-US" altLang="zh-TW" sz="1600" b="1" u="sng" dirty="0">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額度高達</a:t>
            </a:r>
            <a:r>
              <a:rPr lang="en-GB" altLang="zh-TW" sz="1600" b="1" dirty="0">
                <a:solidFill>
                  <a:srgbClr val="FF0000"/>
                </a:solidFill>
                <a:latin typeface="Microsoft JhengHei" charset="-120"/>
                <a:ea typeface="Microsoft JhengHei" charset="-120"/>
                <a:cs typeface="Microsoft JhengHei" charset="-120"/>
              </a:rPr>
              <a:t>MOP</a:t>
            </a:r>
            <a:r>
              <a:rPr lang="en-US" altLang="zh-TW" sz="1600" b="1" dirty="0">
                <a:solidFill>
                  <a:srgbClr val="FF0000"/>
                </a:solidFill>
                <a:latin typeface="Microsoft JhengHei" charset="-120"/>
                <a:ea typeface="Microsoft JhengHei" charset="-120"/>
                <a:cs typeface="Microsoft JhengHei" charset="-120"/>
              </a:rPr>
              <a:t>700</a:t>
            </a:r>
            <a:r>
              <a:rPr lang="zh-TW" altLang="en-US" sz="1600" b="1" dirty="0">
                <a:solidFill>
                  <a:srgbClr val="FF0000"/>
                </a:solidFill>
                <a:latin typeface="Microsoft JhengHei" charset="-120"/>
                <a:ea typeface="Microsoft JhengHei" charset="-120"/>
                <a:cs typeface="Microsoft JhengHei" charset="-120"/>
              </a:rPr>
              <a:t>萬元</a:t>
            </a:r>
            <a:endParaRPr lang="en-US" altLang="zh-TW" sz="1600" dirty="0">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銜接政府信用保證計劃，特快審批</a:t>
            </a:r>
            <a:endParaRPr lang="en-US" altLang="zh-TW" sz="1600" dirty="0">
              <a:latin typeface="Microsoft JhengHei" charset="-120"/>
              <a:ea typeface="Microsoft JhengHei" charset="-120"/>
              <a:cs typeface="Microsoft JhengHei" charset="-120"/>
            </a:endParaRPr>
          </a:p>
          <a:p>
            <a:pPr algn="ctr">
              <a:lnSpc>
                <a:spcPct val="150000"/>
              </a:lnSpc>
            </a:pPr>
            <a:r>
              <a:rPr lang="zh-TW" altLang="zh-TW" sz="1600" b="1" u="sng" dirty="0">
                <a:latin typeface="Microsoft JhengHei" charset="-120"/>
                <a:ea typeface="Microsoft JhengHei" charset="-120"/>
                <a:cs typeface="Microsoft JhengHei" charset="-120"/>
              </a:rPr>
              <a:t>中小企業便利貸款</a:t>
            </a:r>
            <a:endParaRPr lang="en-US" altLang="zh-TW" sz="1600" b="1" u="sng" dirty="0">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額度高達</a:t>
            </a:r>
            <a:r>
              <a:rPr lang="en-US" altLang="zh-TW" sz="1600" b="1" dirty="0">
                <a:solidFill>
                  <a:srgbClr val="FF0000"/>
                </a:solidFill>
                <a:latin typeface="Microsoft JhengHei" charset="-120"/>
                <a:ea typeface="Microsoft JhengHei" charset="-120"/>
                <a:cs typeface="Microsoft JhengHei" charset="-120"/>
              </a:rPr>
              <a:t>MOP/HKD1,000</a:t>
            </a:r>
            <a:r>
              <a:rPr lang="zh-TW" altLang="en-US" sz="1600" b="1" dirty="0">
                <a:solidFill>
                  <a:srgbClr val="FF0000"/>
                </a:solidFill>
                <a:latin typeface="Microsoft JhengHei" charset="-120"/>
                <a:ea typeface="Microsoft JhengHei" charset="-120"/>
                <a:cs typeface="Microsoft JhengHei" charset="-120"/>
              </a:rPr>
              <a:t>萬元</a:t>
            </a:r>
            <a:endParaRPr lang="en-US" altLang="zh-TW" sz="1600" b="1" dirty="0">
              <a:solidFill>
                <a:srgbClr val="FF0000"/>
              </a:solidFill>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抵押貸款年期最長達</a:t>
            </a:r>
            <a:r>
              <a:rPr lang="en-US" altLang="zh-TW" sz="1600" dirty="0">
                <a:latin typeface="Microsoft JhengHei" charset="-120"/>
                <a:ea typeface="Microsoft JhengHei" charset="-120"/>
                <a:cs typeface="Microsoft JhengHei" charset="-120"/>
              </a:rPr>
              <a:t>15</a:t>
            </a:r>
            <a:r>
              <a:rPr lang="zh-TW" altLang="en-US" sz="1600" dirty="0">
                <a:latin typeface="Microsoft JhengHei" charset="-120"/>
                <a:ea typeface="Microsoft JhengHei" charset="-120"/>
                <a:cs typeface="Microsoft JhengHei" charset="-120"/>
              </a:rPr>
              <a:t>年</a:t>
            </a:r>
            <a:endParaRPr lang="en-US" altLang="zh-TW" sz="1600" dirty="0">
              <a:latin typeface="Microsoft JhengHei" charset="-120"/>
              <a:ea typeface="Microsoft JhengHei" charset="-120"/>
              <a:cs typeface="Microsoft JhengHei" charset="-120"/>
            </a:endParaRPr>
          </a:p>
        </p:txBody>
      </p:sp>
      <p:sp>
        <p:nvSpPr>
          <p:cNvPr id="14" name="原创设计师QQ598969553          _6"/>
          <p:cNvSpPr/>
          <p:nvPr/>
        </p:nvSpPr>
        <p:spPr>
          <a:xfrm>
            <a:off x="2534631" y="1126314"/>
            <a:ext cx="2207685"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16" name="原创设计师QQ598969553          _7"/>
          <p:cNvSpPr txBox="1"/>
          <p:nvPr/>
        </p:nvSpPr>
        <p:spPr>
          <a:xfrm>
            <a:off x="2560151" y="1091520"/>
            <a:ext cx="2156646" cy="400110"/>
          </a:xfrm>
          <a:prstGeom prst="rect">
            <a:avLst/>
          </a:prstGeom>
          <a:noFill/>
        </p:spPr>
        <p:txBody>
          <a:bodyPr wrap="square" rtlCol="0">
            <a:spAutoFit/>
          </a:bodyPr>
          <a:lstStyle/>
          <a:p>
            <a:pPr algn="ctr" defTabSz="1216660">
              <a:spcBef>
                <a:spcPct val="20000"/>
              </a:spcBef>
              <a:defRPr/>
            </a:pPr>
            <a:r>
              <a:rPr lang="zh-TW" altLang="en-US" sz="2000" b="1" dirty="0">
                <a:solidFill>
                  <a:schemeClr val="bg1"/>
                </a:solidFill>
                <a:latin typeface="Microsoft YaHei" pitchFamily="34" charset="-122"/>
                <a:ea typeface="Microsoft YaHei" pitchFamily="34" charset="-122"/>
                <a:cs typeface="Microsoft JhengHei" charset="-120"/>
              </a:rPr>
              <a:t>更多貸款支持</a:t>
            </a:r>
            <a:endParaRPr lang="en-US" altLang="zh-TW" sz="2000" b="1" dirty="0">
              <a:solidFill>
                <a:schemeClr val="bg1"/>
              </a:solidFill>
              <a:latin typeface="Microsoft YaHei" pitchFamily="34" charset="-122"/>
              <a:ea typeface="Microsoft YaHei" pitchFamily="34" charset="-122"/>
              <a:cs typeface="Microsoft JhengHei" charset="-120"/>
            </a:endParaRPr>
          </a:p>
        </p:txBody>
      </p:sp>
      <p:sp>
        <p:nvSpPr>
          <p:cNvPr id="2" name="矩形 1"/>
          <p:cNvSpPr/>
          <p:nvPr/>
        </p:nvSpPr>
        <p:spPr>
          <a:xfrm>
            <a:off x="5940152" y="2139702"/>
            <a:ext cx="3047988" cy="1569660"/>
          </a:xfrm>
          <a:prstGeom prst="rect">
            <a:avLst/>
          </a:prstGeom>
        </p:spPr>
        <p:txBody>
          <a:bodyPr wrap="square">
            <a:spAutoFit/>
          </a:bodyPr>
          <a:lstStyle/>
          <a:p>
            <a:pPr>
              <a:lnSpc>
                <a:spcPct val="150000"/>
              </a:lnSpc>
            </a:pPr>
            <a:r>
              <a:rPr lang="zh-TW" altLang="en-US" sz="1600" b="1" u="sng" dirty="0">
                <a:latin typeface="Microsoft JhengHei" charset="-120"/>
                <a:ea typeface="Microsoft JhengHei" charset="-120"/>
                <a:cs typeface="Microsoft JhengHei" charset="-120"/>
              </a:rPr>
              <a:t>優點</a:t>
            </a:r>
            <a:r>
              <a:rPr lang="en-US" altLang="zh-TW" sz="1600" b="1" u="sng" dirty="0">
                <a:latin typeface="Microsoft JhengHei" charset="-120"/>
                <a:ea typeface="Microsoft JhengHei" charset="-120"/>
                <a:cs typeface="Microsoft JhengHei" charset="-120"/>
              </a:rPr>
              <a:t>: </a:t>
            </a:r>
            <a:endParaRPr lang="zh-TW" altLang="en-US" sz="1600" b="1" dirty="0">
              <a:latin typeface="Microsoft JhengHei" charset="-120"/>
              <a:ea typeface="Microsoft JhengHei" charset="-120"/>
              <a:cs typeface="Microsoft JhengHei" charset="-120"/>
            </a:endParaRPr>
          </a:p>
          <a:p>
            <a:pPr marL="285750" indent="-285750">
              <a:lnSpc>
                <a:spcPct val="150000"/>
              </a:lnSpc>
              <a:buFont typeface="Wingdings" charset="2"/>
              <a:buChar char="ü"/>
            </a:pPr>
            <a:r>
              <a:rPr lang="zh-TW" altLang="en-US" sz="1600" dirty="0">
                <a:latin typeface="Microsoft JhengHei" charset="-120"/>
                <a:ea typeface="Microsoft JhengHei" charset="-120"/>
                <a:cs typeface="Microsoft JhengHei" charset="-120"/>
              </a:rPr>
              <a:t>滿足不同規模資金需求</a:t>
            </a:r>
            <a:endParaRPr lang="en-US" altLang="zh-TW" sz="1600" dirty="0">
              <a:latin typeface="Microsoft JhengHei" charset="-120"/>
              <a:ea typeface="Microsoft JhengHei" charset="-120"/>
              <a:cs typeface="Microsoft JhengHei" charset="-120"/>
            </a:endParaRPr>
          </a:p>
          <a:p>
            <a:pPr marL="285750" indent="-285750">
              <a:lnSpc>
                <a:spcPct val="150000"/>
              </a:lnSpc>
              <a:buFont typeface="Wingdings" charset="2"/>
              <a:buChar char="ü"/>
            </a:pPr>
            <a:r>
              <a:rPr lang="zh-TW" altLang="en-US" sz="1600" dirty="0">
                <a:latin typeface="Microsoft JhengHei" charset="-120"/>
                <a:ea typeface="Microsoft JhengHei" charset="-120"/>
                <a:cs typeface="Microsoft JhengHei" charset="-120"/>
              </a:rPr>
              <a:t>商融通寶及中小企業便利貸款提供最長</a:t>
            </a:r>
            <a:r>
              <a:rPr lang="en-US" altLang="zh-TW" sz="1600" dirty="0">
                <a:latin typeface="Microsoft JhengHei" charset="-120"/>
                <a:ea typeface="Microsoft JhengHei" charset="-120"/>
                <a:cs typeface="Microsoft JhengHei" charset="-120"/>
              </a:rPr>
              <a:t>2</a:t>
            </a:r>
            <a:r>
              <a:rPr lang="zh-TW" altLang="zh-TW" sz="1600" dirty="0">
                <a:latin typeface="Microsoft JhengHei" charset="-120"/>
                <a:ea typeface="Microsoft JhengHei" charset="-120"/>
                <a:cs typeface="Microsoft JhengHei" charset="-120"/>
              </a:rPr>
              <a:t>年清息</a:t>
            </a:r>
            <a:r>
              <a:rPr lang="zh-TW" altLang="en-US" sz="1600" dirty="0">
                <a:latin typeface="Microsoft JhengHei" charset="-120"/>
                <a:ea typeface="Microsoft JhengHei" charset="-120"/>
                <a:cs typeface="Microsoft JhengHei" charset="-120"/>
              </a:rPr>
              <a:t>免還本期</a:t>
            </a:r>
            <a:endParaRPr lang="en-US" altLang="zh-TW" sz="1600" dirty="0">
              <a:latin typeface="Microsoft JhengHei" charset="-120"/>
              <a:ea typeface="Microsoft JhengHei" charset="-120"/>
              <a:cs typeface="Microsoft JhengHei" charset="-120"/>
            </a:endParaRPr>
          </a:p>
        </p:txBody>
      </p:sp>
      <p:cxnSp>
        <p:nvCxnSpPr>
          <p:cNvPr id="8" name="直線接點 7"/>
          <p:cNvCxnSpPr/>
          <p:nvPr/>
        </p:nvCxnSpPr>
        <p:spPr>
          <a:xfrm>
            <a:off x="5868144" y="3651870"/>
            <a:ext cx="3119996" cy="0"/>
          </a:xfrm>
          <a:prstGeom prst="line">
            <a:avLst/>
          </a:prstGeom>
          <a:ln w="28575">
            <a:solidFill>
              <a:srgbClr val="C0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23" name="群組 22"/>
          <p:cNvGrpSpPr/>
          <p:nvPr/>
        </p:nvGrpSpPr>
        <p:grpSpPr>
          <a:xfrm>
            <a:off x="4697020" y="382965"/>
            <a:ext cx="3687440" cy="386531"/>
            <a:chOff x="179512" y="-769460"/>
            <a:chExt cx="7075327" cy="741662"/>
          </a:xfrm>
        </p:grpSpPr>
        <p:pic>
          <p:nvPicPr>
            <p:cNvPr id="24"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群組 16"/>
          <p:cNvGrpSpPr/>
          <p:nvPr/>
        </p:nvGrpSpPr>
        <p:grpSpPr>
          <a:xfrm>
            <a:off x="4697020" y="382965"/>
            <a:ext cx="3687440" cy="386531"/>
            <a:chOff x="179512" y="-769460"/>
            <a:chExt cx="7075327" cy="741662"/>
          </a:xfrm>
        </p:grpSpPr>
        <p:pic>
          <p:nvPicPr>
            <p:cNvPr id="19"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原创设计师QQ598969553          _3"/>
          <p:cNvSpPr/>
          <p:nvPr/>
        </p:nvSpPr>
        <p:spPr>
          <a:xfrm>
            <a:off x="5230413" y="1329033"/>
            <a:ext cx="3437374" cy="3618981"/>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原创设计师QQ598969553          _4"/>
          <p:cNvSpPr/>
          <p:nvPr/>
        </p:nvSpPr>
        <p:spPr>
          <a:xfrm>
            <a:off x="5230414" y="1692553"/>
            <a:ext cx="3437374" cy="2308324"/>
          </a:xfrm>
          <a:prstGeom prst="rect">
            <a:avLst/>
          </a:prstGeom>
        </p:spPr>
        <p:txBody>
          <a:bodyPr wrap="square">
            <a:spAutoFit/>
          </a:bodyPr>
          <a:lstStyle/>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屬重點抗疫或受疫情影響嚴重之</a:t>
            </a:r>
            <a:r>
              <a:rPr kumimoji="1" lang="zh-TW" altLang="en-US" sz="1600" dirty="0">
                <a:latin typeface="Microsoft JhengHei" charset="-120"/>
                <a:ea typeface="Microsoft JhengHei" charset="-120"/>
                <a:cs typeface="Microsoft JhengHei" charset="-120"/>
              </a:rPr>
              <a:t>本澳企業，提供個性化貸款支持，全力滿足資金周轉需求</a:t>
            </a:r>
            <a:endParaRPr kumimoji="1" lang="en-US" altLang="zh-TW" sz="1600" dirty="0">
              <a:latin typeface="Microsoft JhengHei" charset="-120"/>
              <a:ea typeface="Microsoft JhengHei" charset="-120"/>
              <a:cs typeface="Microsoft JhengHei" charset="-120"/>
            </a:endParaRPr>
          </a:p>
          <a:p>
            <a:pPr marL="285750" indent="-285750">
              <a:lnSpc>
                <a:spcPct val="150000"/>
              </a:lnSpc>
              <a:buFont typeface="Arial" charset="0"/>
              <a:buChar char="•"/>
            </a:pPr>
            <a:endParaRPr lang="en-US" altLang="zh-TW" sz="1600" dirty="0" smtClean="0">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zh-TW" sz="1600" dirty="0" smtClean="0">
                <a:latin typeface="Microsoft JhengHei" charset="-120"/>
                <a:ea typeface="Microsoft JhengHei" charset="-120"/>
                <a:cs typeface="Microsoft JhengHei" charset="-120"/>
              </a:rPr>
              <a:t>利率</a:t>
            </a:r>
            <a:r>
              <a:rPr lang="zh-TW" altLang="zh-TW" sz="1600" dirty="0">
                <a:latin typeface="Microsoft JhengHei" charset="-120"/>
                <a:ea typeface="Microsoft JhengHei" charset="-120"/>
                <a:cs typeface="Microsoft JhengHei" charset="-120"/>
              </a:rPr>
              <a:t>特</a:t>
            </a:r>
            <a:r>
              <a:rPr lang="zh-TW" altLang="en-US" sz="1600" dirty="0">
                <a:latin typeface="Microsoft JhengHei" charset="-120"/>
                <a:ea typeface="Microsoft JhengHei" charset="-120"/>
                <a:cs typeface="Microsoft JhengHei" charset="-120"/>
              </a:rPr>
              <a:t>優</a:t>
            </a:r>
            <a:r>
              <a:rPr lang="zh-TW" altLang="zh-TW" sz="1600" dirty="0">
                <a:latin typeface="Microsoft JhengHei" charset="-120"/>
                <a:ea typeface="Microsoft JhengHei" charset="-120"/>
                <a:cs typeface="Microsoft JhengHei" charset="-120"/>
              </a:rPr>
              <a:t>， </a:t>
            </a:r>
            <a:r>
              <a:rPr lang="zh-TW" altLang="en-US" sz="1600" b="1" dirty="0">
                <a:solidFill>
                  <a:srgbClr val="FF0000"/>
                </a:solidFill>
                <a:latin typeface="Microsoft JhengHei" charset="-120"/>
                <a:ea typeface="Microsoft JhengHei" charset="-120"/>
                <a:cs typeface="Microsoft JhengHei" charset="-120"/>
              </a:rPr>
              <a:t>降幅最高達</a:t>
            </a:r>
            <a:r>
              <a:rPr lang="en-US" altLang="zh-TW" sz="1600" b="1" dirty="0">
                <a:solidFill>
                  <a:srgbClr val="FF0000"/>
                </a:solidFill>
                <a:latin typeface="Microsoft JhengHei" charset="-120"/>
                <a:ea typeface="Microsoft JhengHei" charset="-120"/>
                <a:cs typeface="Microsoft JhengHei" charset="-120"/>
              </a:rPr>
              <a:t>50%</a:t>
            </a:r>
            <a:endParaRPr lang="en-US" altLang="zh-TW" sz="1600" b="1" dirty="0">
              <a:solidFill>
                <a:srgbClr val="FF0000"/>
              </a:solidFill>
              <a:latin typeface="Microsoft JhengHei" charset="-120"/>
              <a:ea typeface="Microsoft JhengHei" charset="-120"/>
              <a:cs typeface="Microsoft JhengHei" charset="-120"/>
            </a:endParaRPr>
          </a:p>
          <a:p>
            <a:pPr marL="285750" indent="-285750">
              <a:lnSpc>
                <a:spcPct val="150000"/>
              </a:lnSpc>
              <a:buFont typeface="Arial" charset="0"/>
              <a:buChar char="•"/>
            </a:pPr>
            <a:r>
              <a:rPr kumimoji="1" lang="zh-TW" altLang="en-US" sz="1600" dirty="0">
                <a:solidFill>
                  <a:schemeClr val="tx1">
                    <a:lumMod val="75000"/>
                    <a:lumOff val="25000"/>
                  </a:schemeClr>
                </a:solidFill>
                <a:latin typeface="Microsoft JhengHei" charset="-120"/>
                <a:ea typeface="Microsoft JhengHei" charset="-120"/>
                <a:cs typeface="Microsoft JhengHei" charset="-120"/>
                <a:sym typeface="+mn-lt"/>
              </a:rPr>
              <a:t>費率特惠，</a:t>
            </a:r>
            <a:r>
              <a:rPr kumimoji="1" lang="zh-TW" altLang="en-US" sz="1600" b="1" dirty="0">
                <a:solidFill>
                  <a:srgbClr val="FF0000"/>
                </a:solidFill>
                <a:latin typeface="Microsoft JhengHei" charset="-120"/>
                <a:ea typeface="Microsoft JhengHei" charset="-120"/>
                <a:cs typeface="Microsoft JhengHei" charset="-120"/>
                <a:sym typeface="+mn-lt"/>
              </a:rPr>
              <a:t>豁免貸款</a:t>
            </a:r>
            <a:r>
              <a:rPr kumimoji="1" lang="zh-TW" altLang="en-US" sz="1600" b="1" dirty="0" smtClean="0">
                <a:solidFill>
                  <a:srgbClr val="FF0000"/>
                </a:solidFill>
                <a:latin typeface="Microsoft JhengHei" charset="-120"/>
                <a:ea typeface="Microsoft JhengHei" charset="-120"/>
                <a:cs typeface="Microsoft JhengHei" charset="-120"/>
                <a:sym typeface="+mn-lt"/>
              </a:rPr>
              <a:t>手續費</a:t>
            </a:r>
            <a:endParaRPr kumimoji="1" lang="zh-CN" altLang="en-US" sz="1600" b="1" dirty="0">
              <a:solidFill>
                <a:srgbClr val="FF0000"/>
              </a:solidFill>
              <a:latin typeface="Microsoft JhengHei" charset="-120"/>
              <a:ea typeface="Microsoft JhengHei" charset="-120"/>
              <a:cs typeface="Microsoft JhengHei" charset="-120"/>
              <a:sym typeface="+mn-lt"/>
            </a:endParaRPr>
          </a:p>
        </p:txBody>
      </p:sp>
      <p:sp>
        <p:nvSpPr>
          <p:cNvPr id="8" name="原创设计师QQ598969553          _6"/>
          <p:cNvSpPr/>
          <p:nvPr/>
        </p:nvSpPr>
        <p:spPr>
          <a:xfrm>
            <a:off x="5820699" y="1173477"/>
            <a:ext cx="2207685"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9" name="原创设计师QQ598969553          _7"/>
          <p:cNvSpPr txBox="1"/>
          <p:nvPr/>
        </p:nvSpPr>
        <p:spPr>
          <a:xfrm>
            <a:off x="6023207" y="1153642"/>
            <a:ext cx="1883523" cy="369332"/>
          </a:xfrm>
          <a:prstGeom prst="rect">
            <a:avLst/>
          </a:prstGeom>
          <a:noFill/>
        </p:spPr>
        <p:txBody>
          <a:bodyPr wrap="square" rtlCol="0">
            <a:spAutoFit/>
          </a:bodyPr>
          <a:lstStyle/>
          <a:p>
            <a:pPr lvl="0" algn="ctr" defTabSz="1216660">
              <a:spcBef>
                <a:spcPct val="20000"/>
              </a:spcBef>
              <a:defRPr/>
            </a:pPr>
            <a:r>
              <a:rPr lang="zh-CN" altLang="en-US" b="1" dirty="0" smtClean="0">
                <a:solidFill>
                  <a:schemeClr val="bg1"/>
                </a:solidFill>
                <a:latin typeface="Microsoft YaHei" pitchFamily="34" charset="-122"/>
                <a:ea typeface="Microsoft YaHei" pitchFamily="34" charset="-122"/>
                <a:cs typeface="Microsoft JhengHei" charset="-120"/>
                <a:sym typeface="+mn-lt"/>
              </a:rPr>
              <a:t>銀行優惠及支持</a:t>
            </a:r>
            <a:endParaRPr lang="en-US" altLang="zh-CN" b="1" dirty="0">
              <a:solidFill>
                <a:schemeClr val="bg1"/>
              </a:solidFill>
              <a:latin typeface="Microsoft YaHei" pitchFamily="34" charset="-122"/>
              <a:ea typeface="Microsoft YaHei" pitchFamily="34" charset="-122"/>
              <a:cs typeface="Microsoft JhengHei" charset="-120"/>
              <a:sym typeface="+mn-lt"/>
            </a:endParaRPr>
          </a:p>
        </p:txBody>
      </p:sp>
      <p:sp>
        <p:nvSpPr>
          <p:cNvPr id="20" name="文本框 30"/>
          <p:cNvSpPr txBox="1"/>
          <p:nvPr/>
        </p:nvSpPr>
        <p:spPr>
          <a:xfrm>
            <a:off x="620144" y="291040"/>
            <a:ext cx="3877985"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各類貸款</a:t>
            </a:r>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銜接政府優惠</a:t>
            </a:r>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政策</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13" name="群組 12"/>
          <p:cNvGrpSpPr/>
          <p:nvPr/>
        </p:nvGrpSpPr>
        <p:grpSpPr>
          <a:xfrm>
            <a:off x="710828" y="915566"/>
            <a:ext cx="7692628" cy="0"/>
            <a:chOff x="777186" y="1131590"/>
            <a:chExt cx="7692628" cy="0"/>
          </a:xfrm>
        </p:grpSpPr>
        <p:cxnSp>
          <p:nvCxnSpPr>
            <p:cNvPr id="15" name="直線接點 14"/>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8" name="直線接點 17"/>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sp>
        <p:nvSpPr>
          <p:cNvPr id="22" name="原创设计师QQ598969553          _3"/>
          <p:cNvSpPr/>
          <p:nvPr/>
        </p:nvSpPr>
        <p:spPr>
          <a:xfrm>
            <a:off x="543589" y="1329033"/>
            <a:ext cx="4412539" cy="3618981"/>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原创设计师QQ598969553          _4"/>
          <p:cNvSpPr/>
          <p:nvPr/>
        </p:nvSpPr>
        <p:spPr>
          <a:xfrm>
            <a:off x="687605" y="1570412"/>
            <a:ext cx="4267874" cy="3416320"/>
          </a:xfrm>
          <a:prstGeom prst="rect">
            <a:avLst/>
          </a:prstGeom>
        </p:spPr>
        <p:txBody>
          <a:bodyPr wrap="square">
            <a:spAutoFit/>
          </a:bodyPr>
          <a:lstStyle/>
          <a:p>
            <a:pPr algn="ctr">
              <a:lnSpc>
                <a:spcPct val="150000"/>
              </a:lnSpc>
            </a:pPr>
            <a:r>
              <a:rPr lang="zh-CN" altLang="en-US" sz="1600" b="1" u="sng" dirty="0" smtClean="0">
                <a:latin typeface="Microsoft JhengHei" charset="-120"/>
                <a:ea typeface="Microsoft JhengHei" charset="-120"/>
                <a:cs typeface="Microsoft JhengHei" charset="-120"/>
              </a:rPr>
              <a:t>臨時性中小企業融資利息補貼計劃</a:t>
            </a:r>
            <a:endParaRPr lang="en-US" altLang="zh-TW" sz="1600" b="1" u="sng" dirty="0">
              <a:latin typeface="Microsoft JhengHei" charset="-120"/>
              <a:ea typeface="Microsoft JhengHei" charset="-120"/>
              <a:cs typeface="Microsoft JhengHei" charset="-120"/>
            </a:endParaRPr>
          </a:p>
          <a:p>
            <a:pPr marL="285750" indent="-285750">
              <a:lnSpc>
                <a:spcPct val="150000"/>
              </a:lnSpc>
              <a:buFont typeface="Arial" charset="0"/>
              <a:buChar char="•"/>
            </a:pPr>
            <a:r>
              <a:rPr lang="zh-CN" altLang="en-US" sz="1600" dirty="0" smtClean="0">
                <a:latin typeface="Microsoft JhengHei" charset="-120"/>
                <a:ea typeface="Microsoft JhengHei" charset="-120"/>
                <a:cs typeface="Microsoft JhengHei" charset="-120"/>
              </a:rPr>
              <a:t>利息補貼貸款金額</a:t>
            </a:r>
            <a:r>
              <a:rPr lang="zh-CN" altLang="en-US" sz="1600" dirty="0">
                <a:latin typeface="Microsoft JhengHei" charset="-120"/>
                <a:ea typeface="Microsoft JhengHei" charset="-120"/>
                <a:cs typeface="Microsoft JhengHei" charset="-120"/>
              </a:rPr>
              <a:t>最高達</a:t>
            </a:r>
            <a:r>
              <a:rPr lang="zh-CN" altLang="en-US" sz="1600" b="1" dirty="0">
                <a:solidFill>
                  <a:srgbClr val="FF0000"/>
                </a:solidFill>
                <a:latin typeface="Microsoft JhengHei" charset="-120"/>
                <a:ea typeface="Microsoft JhengHei" charset="-120"/>
                <a:cs typeface="Microsoft JhengHei" charset="-120"/>
              </a:rPr>
              <a:t>澳</a:t>
            </a:r>
            <a:r>
              <a:rPr lang="zh-CN" altLang="en-US" sz="1600" b="1" dirty="0" smtClean="0">
                <a:solidFill>
                  <a:srgbClr val="FF0000"/>
                </a:solidFill>
                <a:latin typeface="Microsoft JhengHei" charset="-120"/>
                <a:ea typeface="Microsoft JhengHei" charset="-120"/>
                <a:cs typeface="Microsoft JhengHei" charset="-120"/>
              </a:rPr>
              <a:t>門幣</a:t>
            </a:r>
            <a:r>
              <a:rPr lang="en-US" altLang="zh-CN" sz="1600" b="1" dirty="0" smtClean="0">
                <a:solidFill>
                  <a:srgbClr val="FF0000"/>
                </a:solidFill>
                <a:latin typeface="Microsoft JhengHei" charset="-120"/>
                <a:ea typeface="Microsoft JhengHei" charset="-120"/>
                <a:cs typeface="Microsoft JhengHei" charset="-120"/>
              </a:rPr>
              <a:t>200</a:t>
            </a:r>
            <a:r>
              <a:rPr lang="zh-CN" altLang="en-US" sz="1600" b="1" dirty="0" smtClean="0">
                <a:solidFill>
                  <a:srgbClr val="FF0000"/>
                </a:solidFill>
                <a:latin typeface="Microsoft JhengHei" charset="-120"/>
                <a:ea typeface="Microsoft JhengHei" charset="-120"/>
                <a:cs typeface="Microsoft JhengHei" charset="-120"/>
              </a:rPr>
              <a:t>萬</a:t>
            </a:r>
            <a:r>
              <a:rPr lang="zh-CN" altLang="en-US" sz="1600" dirty="0" smtClean="0">
                <a:latin typeface="Microsoft JhengHei" charset="-120"/>
                <a:ea typeface="Microsoft JhengHei" charset="-120"/>
                <a:cs typeface="Microsoft JhengHei" charset="-120"/>
              </a:rPr>
              <a:t>，上限為年利率四厘，補貼期長達三年</a:t>
            </a:r>
            <a:endParaRPr lang="en-US" altLang="zh-TW" sz="1600" b="1" dirty="0" smtClean="0">
              <a:solidFill>
                <a:srgbClr val="FF0000"/>
              </a:solidFill>
              <a:latin typeface="Microsoft JhengHei" charset="-120"/>
              <a:ea typeface="Microsoft JhengHei" charset="-120"/>
              <a:cs typeface="Microsoft JhengHei" charset="-120"/>
            </a:endParaRPr>
          </a:p>
          <a:p>
            <a:pPr algn="ctr">
              <a:lnSpc>
                <a:spcPct val="150000"/>
              </a:lnSpc>
            </a:pPr>
            <a:r>
              <a:rPr lang="zh-CN" altLang="en-US" sz="1600" b="1" u="sng" dirty="0">
                <a:latin typeface="Microsoft JhengHei" charset="-120"/>
                <a:ea typeface="Microsoft JhengHei" charset="-120"/>
                <a:cs typeface="Microsoft JhengHei" charset="-120"/>
              </a:rPr>
              <a:t>中小企</a:t>
            </a:r>
            <a:r>
              <a:rPr lang="zh-CN" altLang="en-US" sz="1600" b="1" u="sng" dirty="0" smtClean="0">
                <a:latin typeface="Microsoft JhengHei" charset="-120"/>
                <a:ea typeface="Microsoft JhengHei" charset="-120"/>
                <a:cs typeface="Microsoft JhengHei" charset="-120"/>
              </a:rPr>
              <a:t>業信用保證計劃</a:t>
            </a:r>
            <a:endParaRPr lang="en-US" altLang="zh-TW" sz="1600" b="1" u="sng" dirty="0" smtClean="0">
              <a:latin typeface="Microsoft JhengHei" charset="-120"/>
              <a:ea typeface="Microsoft JhengHei" charset="-120"/>
              <a:cs typeface="Microsoft JhengHei" charset="-120"/>
            </a:endParaRPr>
          </a:p>
          <a:p>
            <a:pPr marL="285750" indent="-285750">
              <a:lnSpc>
                <a:spcPct val="150000"/>
              </a:lnSpc>
              <a:buFont typeface="Arial" charset="0"/>
              <a:buChar char="•"/>
            </a:pPr>
            <a:r>
              <a:rPr lang="zh-CN" altLang="en-US" sz="1600" dirty="0" smtClean="0">
                <a:latin typeface="Microsoft JhengHei" charset="-120"/>
                <a:ea typeface="Microsoft JhengHei" charset="-120"/>
                <a:cs typeface="Microsoft JhengHei" charset="-120"/>
              </a:rPr>
              <a:t>政府</a:t>
            </a:r>
            <a:r>
              <a:rPr lang="zh-CN" altLang="en-US" sz="1600" dirty="0">
                <a:latin typeface="Microsoft JhengHei" charset="-120"/>
                <a:ea typeface="Microsoft JhengHei" charset="-120"/>
                <a:cs typeface="Microsoft JhengHei" charset="-120"/>
              </a:rPr>
              <a:t>最高</a:t>
            </a:r>
            <a:r>
              <a:rPr lang="zh-CN" altLang="en-US" sz="1600" b="1" dirty="0">
                <a:solidFill>
                  <a:srgbClr val="FF0000"/>
                </a:solidFill>
                <a:latin typeface="Microsoft JhengHei" charset="-120"/>
                <a:ea typeface="Microsoft JhengHei" charset="-120"/>
                <a:cs typeface="Microsoft JhengHei" charset="-120"/>
              </a:rPr>
              <a:t>擔保</a:t>
            </a:r>
            <a:r>
              <a:rPr lang="en-US" altLang="zh-CN" sz="1600" b="1" dirty="0">
                <a:solidFill>
                  <a:srgbClr val="FF0000"/>
                </a:solidFill>
                <a:latin typeface="Microsoft JhengHei" charset="-120"/>
                <a:ea typeface="Microsoft JhengHei" charset="-120"/>
                <a:cs typeface="Microsoft JhengHei" charset="-120"/>
              </a:rPr>
              <a:t>70%</a:t>
            </a:r>
            <a:r>
              <a:rPr lang="zh-CN" altLang="en-US" sz="1600" dirty="0">
                <a:latin typeface="Microsoft JhengHei" charset="-120"/>
                <a:ea typeface="Microsoft JhengHei" charset="-120"/>
                <a:cs typeface="Microsoft JhengHei" charset="-120"/>
              </a:rPr>
              <a:t>，貸款最高限額</a:t>
            </a:r>
            <a:r>
              <a:rPr lang="zh-CN" altLang="en-US" sz="1600" b="1" dirty="0">
                <a:solidFill>
                  <a:srgbClr val="FF0000"/>
                </a:solidFill>
                <a:latin typeface="Microsoft JhengHei" charset="-120"/>
                <a:ea typeface="Microsoft JhengHei" charset="-120"/>
                <a:cs typeface="Microsoft JhengHei" charset="-120"/>
              </a:rPr>
              <a:t>澳門幣</a:t>
            </a:r>
            <a:r>
              <a:rPr lang="en-US" altLang="zh-CN" sz="1600" b="1" dirty="0">
                <a:solidFill>
                  <a:srgbClr val="FF0000"/>
                </a:solidFill>
                <a:latin typeface="Microsoft JhengHei" charset="-120"/>
                <a:ea typeface="Microsoft JhengHei" charset="-120"/>
                <a:cs typeface="Microsoft JhengHei" charset="-120"/>
              </a:rPr>
              <a:t>700</a:t>
            </a:r>
            <a:r>
              <a:rPr lang="zh-CN" altLang="en-US" sz="1600" b="1" dirty="0">
                <a:solidFill>
                  <a:srgbClr val="FF0000"/>
                </a:solidFill>
                <a:latin typeface="Microsoft JhengHei" charset="-120"/>
                <a:ea typeface="Microsoft JhengHei" charset="-120"/>
                <a:cs typeface="Microsoft JhengHei" charset="-120"/>
              </a:rPr>
              <a:t>萬</a:t>
            </a:r>
            <a:r>
              <a:rPr lang="zh-CN" altLang="en-US" sz="1600" b="1" dirty="0" smtClean="0">
                <a:solidFill>
                  <a:srgbClr val="FF0000"/>
                </a:solidFill>
                <a:latin typeface="Microsoft JhengHei" charset="-120"/>
                <a:ea typeface="Microsoft JhengHei" charset="-120"/>
                <a:cs typeface="Microsoft JhengHei" charset="-120"/>
              </a:rPr>
              <a:t>元</a:t>
            </a:r>
            <a:endParaRPr lang="en-US" altLang="zh-TW" sz="1600" b="1" dirty="0" smtClean="0">
              <a:solidFill>
                <a:srgbClr val="FF0000"/>
              </a:solidFill>
              <a:latin typeface="Microsoft JhengHei" charset="-120"/>
              <a:ea typeface="Microsoft JhengHei" charset="-120"/>
              <a:cs typeface="Microsoft JhengHei" charset="-120"/>
            </a:endParaRPr>
          </a:p>
          <a:p>
            <a:pPr algn="ctr">
              <a:lnSpc>
                <a:spcPct val="150000"/>
              </a:lnSpc>
            </a:pPr>
            <a:r>
              <a:rPr lang="zh-TW" altLang="zh-TW" sz="1600" b="1" u="sng" dirty="0" smtClean="0">
                <a:latin typeface="Microsoft JhengHei" charset="-120"/>
                <a:ea typeface="Microsoft JhengHei" charset="-120"/>
                <a:cs typeface="Microsoft JhengHei" charset="-120"/>
              </a:rPr>
              <a:t>中小企業</a:t>
            </a:r>
            <a:r>
              <a:rPr lang="zh-CN" altLang="en-US" sz="1600" b="1" u="sng" dirty="0" smtClean="0">
                <a:latin typeface="Microsoft JhengHei" charset="-120"/>
                <a:ea typeface="Microsoft JhengHei" charset="-120"/>
                <a:cs typeface="Microsoft JhengHei" charset="-120"/>
              </a:rPr>
              <a:t>專項信用保證計劃</a:t>
            </a:r>
            <a:endParaRPr lang="en-US" altLang="zh-CN" sz="1600" b="1" u="sng" dirty="0" smtClean="0">
              <a:latin typeface="Microsoft JhengHei" charset="-120"/>
              <a:ea typeface="Microsoft JhengHei" charset="-120"/>
              <a:cs typeface="Microsoft JhengHei" charset="-120"/>
            </a:endParaRPr>
          </a:p>
          <a:p>
            <a:pPr marL="285750" indent="-285750">
              <a:lnSpc>
                <a:spcPct val="150000"/>
              </a:lnSpc>
              <a:buFont typeface="Arial" charset="0"/>
              <a:buChar char="•"/>
            </a:pPr>
            <a:r>
              <a:rPr lang="zh-CN" altLang="en-US" sz="1600" dirty="0">
                <a:latin typeface="Microsoft JhengHei" charset="-120"/>
                <a:ea typeface="Microsoft JhengHei" charset="-120"/>
                <a:cs typeface="Microsoft JhengHei" charset="-120"/>
              </a:rPr>
              <a:t>政府最高</a:t>
            </a:r>
            <a:r>
              <a:rPr lang="zh-CN" altLang="en-US" sz="1600" b="1" dirty="0">
                <a:solidFill>
                  <a:srgbClr val="FF0000"/>
                </a:solidFill>
                <a:latin typeface="Microsoft JhengHei" charset="-120"/>
                <a:ea typeface="Microsoft JhengHei" charset="-120"/>
                <a:cs typeface="Microsoft JhengHei" charset="-120"/>
              </a:rPr>
              <a:t>擔保</a:t>
            </a:r>
            <a:r>
              <a:rPr lang="en-US" altLang="zh-CN" sz="1600" b="1" dirty="0">
                <a:solidFill>
                  <a:srgbClr val="FF0000"/>
                </a:solidFill>
                <a:latin typeface="Microsoft JhengHei" charset="-120"/>
                <a:ea typeface="Microsoft JhengHei" charset="-120"/>
                <a:cs typeface="Microsoft JhengHei" charset="-120"/>
              </a:rPr>
              <a:t>100%</a:t>
            </a:r>
            <a:r>
              <a:rPr lang="zh-CN" altLang="en-US" sz="1600" dirty="0">
                <a:latin typeface="Microsoft JhengHei" charset="-120"/>
                <a:ea typeface="Microsoft JhengHei" charset="-120"/>
                <a:cs typeface="Microsoft JhengHei" charset="-120"/>
              </a:rPr>
              <a:t>，貸款最高限額</a:t>
            </a:r>
            <a:r>
              <a:rPr lang="zh-CN" altLang="en-US" sz="1600" b="1" dirty="0">
                <a:solidFill>
                  <a:srgbClr val="FF0000"/>
                </a:solidFill>
                <a:latin typeface="Microsoft JhengHei" charset="-120"/>
                <a:ea typeface="Microsoft JhengHei" charset="-120"/>
                <a:cs typeface="Microsoft JhengHei" charset="-120"/>
              </a:rPr>
              <a:t>澳門幣</a:t>
            </a:r>
            <a:r>
              <a:rPr lang="en-US" altLang="zh-CN" sz="1600" b="1" dirty="0">
                <a:solidFill>
                  <a:srgbClr val="FF0000"/>
                </a:solidFill>
                <a:latin typeface="Microsoft JhengHei" charset="-120"/>
                <a:ea typeface="Microsoft JhengHei" charset="-120"/>
                <a:cs typeface="Microsoft JhengHei" charset="-120"/>
              </a:rPr>
              <a:t>100</a:t>
            </a:r>
            <a:r>
              <a:rPr lang="zh-CN" altLang="en-US" sz="1600" b="1" dirty="0">
                <a:solidFill>
                  <a:srgbClr val="FF0000"/>
                </a:solidFill>
                <a:latin typeface="Microsoft JhengHei" charset="-120"/>
                <a:ea typeface="Microsoft JhengHei" charset="-120"/>
                <a:cs typeface="Microsoft JhengHei" charset="-120"/>
              </a:rPr>
              <a:t>萬</a:t>
            </a:r>
            <a:r>
              <a:rPr lang="zh-CN" altLang="en-US" sz="1600" b="1" dirty="0" smtClean="0">
                <a:solidFill>
                  <a:srgbClr val="FF0000"/>
                </a:solidFill>
                <a:latin typeface="Microsoft JhengHei" charset="-120"/>
                <a:ea typeface="Microsoft JhengHei" charset="-120"/>
                <a:cs typeface="Microsoft JhengHei" charset="-120"/>
              </a:rPr>
              <a:t>元</a:t>
            </a:r>
            <a:endParaRPr lang="en-US" altLang="zh-CN" sz="1600" b="1" dirty="0">
              <a:solidFill>
                <a:srgbClr val="FF0000"/>
              </a:solidFill>
              <a:latin typeface="Microsoft JhengHei" charset="-120"/>
              <a:ea typeface="Microsoft JhengHei" charset="-120"/>
              <a:cs typeface="Microsoft JhengHei" charset="-120"/>
            </a:endParaRPr>
          </a:p>
        </p:txBody>
      </p:sp>
      <p:sp>
        <p:nvSpPr>
          <p:cNvPr id="27" name="原创设计师QQ598969553          _6"/>
          <p:cNvSpPr/>
          <p:nvPr/>
        </p:nvSpPr>
        <p:spPr>
          <a:xfrm>
            <a:off x="1646015" y="1173475"/>
            <a:ext cx="2207685"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28" name="原创设计师QQ598969553          _7"/>
          <p:cNvSpPr txBox="1"/>
          <p:nvPr/>
        </p:nvSpPr>
        <p:spPr>
          <a:xfrm>
            <a:off x="1808095" y="1144368"/>
            <a:ext cx="1883523" cy="369332"/>
          </a:xfrm>
          <a:prstGeom prst="rect">
            <a:avLst/>
          </a:prstGeom>
          <a:noFill/>
        </p:spPr>
        <p:txBody>
          <a:bodyPr wrap="square" rtlCol="0">
            <a:spAutoFit/>
          </a:bodyPr>
          <a:lstStyle/>
          <a:p>
            <a:pPr lvl="0" algn="ctr" defTabSz="1216660">
              <a:spcBef>
                <a:spcPct val="20000"/>
              </a:spcBef>
              <a:defRPr/>
            </a:pPr>
            <a:r>
              <a:rPr lang="zh-CN" altLang="en-US" b="1" dirty="0" smtClean="0">
                <a:solidFill>
                  <a:schemeClr val="bg1"/>
                </a:solidFill>
                <a:latin typeface="Microsoft YaHei" pitchFamily="34" charset="-122"/>
                <a:ea typeface="Microsoft YaHei" pitchFamily="34" charset="-122"/>
                <a:cs typeface="Microsoft JhengHei" charset="-120"/>
                <a:sym typeface="+mn-lt"/>
              </a:rPr>
              <a:t>政府支持政策</a:t>
            </a:r>
            <a:endParaRPr lang="en-US" altLang="zh-CN" b="1" dirty="0">
              <a:solidFill>
                <a:schemeClr val="bg1"/>
              </a:solidFill>
              <a:latin typeface="Microsoft YaHei" pitchFamily="34" charset="-122"/>
              <a:ea typeface="Microsoft YaHei" pitchFamily="34" charset="-122"/>
              <a:cs typeface="Microsoft JhengHei" charset="-120"/>
              <a:sym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30"/>
          <p:cNvSpPr txBox="1"/>
          <p:nvPr/>
        </p:nvSpPr>
        <p:spPr>
          <a:xfrm>
            <a:off x="620144" y="291040"/>
            <a:ext cx="2646878" cy="461665"/>
          </a:xfrm>
          <a:prstGeom prst="rect">
            <a:avLst/>
          </a:prstGeom>
          <a:noFill/>
        </p:spPr>
        <p:txBody>
          <a:bodyPr wrap="none" rtlCol="0">
            <a:spAutoFit/>
          </a:bodyPr>
          <a:lstStyle/>
          <a:p>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中銀</a:t>
            </a:r>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配套</a:t>
            </a:r>
            <a:r>
              <a:rPr kumimoji="1" lang="zh-TW"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金融服務</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sp>
        <p:nvSpPr>
          <p:cNvPr id="8" name="菱形 7"/>
          <p:cNvSpPr/>
          <p:nvPr/>
        </p:nvSpPr>
        <p:spPr>
          <a:xfrm>
            <a:off x="3607446" y="2413840"/>
            <a:ext cx="851243" cy="851243"/>
          </a:xfrm>
          <a:prstGeom prst="diamond">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charset="0"/>
              <a:ea typeface="思源黑体 CN Regular" pitchFamily="34" charset="-122"/>
              <a:cs typeface="+mn-ea"/>
              <a:sym typeface="Arial" charset="0"/>
            </a:endParaRPr>
          </a:p>
        </p:txBody>
      </p:sp>
      <p:sp>
        <p:nvSpPr>
          <p:cNvPr id="9" name="菱形 8"/>
          <p:cNvSpPr/>
          <p:nvPr/>
        </p:nvSpPr>
        <p:spPr>
          <a:xfrm>
            <a:off x="4160488" y="1812473"/>
            <a:ext cx="851243" cy="851243"/>
          </a:xfrm>
          <a:prstGeom prst="diamond">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charset="0"/>
              <a:ea typeface="思源黑体 CN Regular" pitchFamily="34" charset="-122"/>
              <a:cs typeface="+mn-ea"/>
              <a:sym typeface="Arial" charset="0"/>
            </a:endParaRPr>
          </a:p>
        </p:txBody>
      </p:sp>
      <p:sp>
        <p:nvSpPr>
          <p:cNvPr id="10" name="菱形 9"/>
          <p:cNvSpPr/>
          <p:nvPr/>
        </p:nvSpPr>
        <p:spPr>
          <a:xfrm>
            <a:off x="4160488" y="2969135"/>
            <a:ext cx="851243" cy="851243"/>
          </a:xfrm>
          <a:prstGeom prst="diamond">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charset="0"/>
              <a:ea typeface="思源黑体 CN Regular" pitchFamily="34" charset="-122"/>
              <a:cs typeface="+mn-ea"/>
              <a:sym typeface="Arial" charset="0"/>
            </a:endParaRPr>
          </a:p>
        </p:txBody>
      </p:sp>
      <p:sp>
        <p:nvSpPr>
          <p:cNvPr id="11" name="菱形 10"/>
          <p:cNvSpPr/>
          <p:nvPr/>
        </p:nvSpPr>
        <p:spPr>
          <a:xfrm>
            <a:off x="4716016" y="2437029"/>
            <a:ext cx="851243" cy="851243"/>
          </a:xfrm>
          <a:prstGeom prst="diamond">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charset="0"/>
              <a:ea typeface="思源黑体 CN Regular" pitchFamily="34" charset="-122"/>
              <a:cs typeface="+mn-ea"/>
              <a:sym typeface="Arial" charset="0"/>
            </a:endParaRPr>
          </a:p>
        </p:txBody>
      </p:sp>
      <p:sp>
        <p:nvSpPr>
          <p:cNvPr id="12" name="TextBox 50"/>
          <p:cNvSpPr txBox="1"/>
          <p:nvPr/>
        </p:nvSpPr>
        <p:spPr>
          <a:xfrm>
            <a:off x="487728" y="1275606"/>
            <a:ext cx="2500096" cy="369332"/>
          </a:xfrm>
          <a:prstGeom prst="rect">
            <a:avLst/>
          </a:prstGeom>
          <a:noFill/>
        </p:spPr>
        <p:txBody>
          <a:bodyPr wrap="square" lIns="0" tIns="0" rIns="0" bIns="0" rtlCol="0">
            <a:spAutoFit/>
          </a:bodyPr>
          <a:lstStyle/>
          <a:p>
            <a:pPr algn="ctr"/>
            <a:r>
              <a:rPr lang="en-US" altLang="zh-CN" sz="2400" b="1" dirty="0">
                <a:latin typeface="Microsoft JhengHei" charset="-120"/>
                <a:ea typeface="Microsoft JhengHei" charset="-120"/>
                <a:cs typeface="Microsoft JhengHei" charset="-120"/>
              </a:rPr>
              <a:t>1</a:t>
            </a:r>
            <a:r>
              <a:rPr lang="zh-CN" altLang="en-US" sz="2400" b="1" dirty="0">
                <a:latin typeface="Microsoft JhengHei" charset="-120"/>
                <a:ea typeface="Microsoft JhengHei" charset="-120"/>
                <a:cs typeface="Microsoft JhengHei" charset="-120"/>
              </a:rPr>
              <a:t>、</a:t>
            </a:r>
            <a:r>
              <a:rPr lang="zh-TW" altLang="en-US" sz="2400" b="1" dirty="0">
                <a:latin typeface="Microsoft JhengHei" charset="-120"/>
                <a:ea typeface="Microsoft JhengHei" charset="-120"/>
                <a:cs typeface="Microsoft JhengHei" charset="-120"/>
              </a:rPr>
              <a:t>中銀</a:t>
            </a:r>
            <a:r>
              <a:rPr lang="zh-CN" altLang="en-US" sz="2400" b="1" dirty="0">
                <a:latin typeface="Microsoft JhengHei" charset="-120"/>
                <a:ea typeface="Microsoft JhengHei" charset="-120"/>
                <a:cs typeface="Microsoft JhengHei" charset="-120"/>
              </a:rPr>
              <a:t>智慧付</a:t>
            </a:r>
            <a:endParaRPr lang="zh-CN" altLang="en-US" sz="2400" b="1" dirty="0">
              <a:latin typeface="Microsoft JhengHei" charset="-120"/>
              <a:ea typeface="Microsoft JhengHei" charset="-120"/>
              <a:cs typeface="Microsoft JhengHei" charset="-120"/>
            </a:endParaRPr>
          </a:p>
        </p:txBody>
      </p:sp>
      <p:sp>
        <p:nvSpPr>
          <p:cNvPr id="13" name="原创设计师QQ598969553          _4"/>
          <p:cNvSpPr/>
          <p:nvPr/>
        </p:nvSpPr>
        <p:spPr>
          <a:xfrm>
            <a:off x="456633" y="1828914"/>
            <a:ext cx="2891231" cy="1338828"/>
          </a:xfrm>
          <a:prstGeom prst="rect">
            <a:avLst/>
          </a:prstGeom>
        </p:spPr>
        <p:txBody>
          <a:bodyPr wrap="square">
            <a:spAutoFit/>
          </a:bodyPr>
          <a:lstStyle/>
          <a:p>
            <a:pPr algn="ctr">
              <a:lnSpc>
                <a:spcPct val="150000"/>
              </a:lnSpc>
            </a:pPr>
            <a:r>
              <a:rPr lang="zh-TW" altLang="en-US" dirty="0">
                <a:latin typeface="Microsoft JhengHei" charset="-120"/>
                <a:ea typeface="Microsoft JhengHei" charset="-120"/>
                <a:cs typeface="Microsoft JhengHei" charset="-120"/>
              </a:rPr>
              <a:t>聚合收款與線上服務</a:t>
            </a:r>
            <a:endParaRPr lang="en-US" altLang="zh-TW" dirty="0">
              <a:latin typeface="Microsoft JhengHei" charset="-120"/>
              <a:ea typeface="Microsoft JhengHei" charset="-120"/>
              <a:cs typeface="Microsoft JhengHei" charset="-120"/>
            </a:endParaRPr>
          </a:p>
          <a:p>
            <a:pPr algn="ctr">
              <a:lnSpc>
                <a:spcPct val="150000"/>
              </a:lnSpc>
            </a:pPr>
            <a:r>
              <a:rPr lang="zh-TW" altLang="zh-TW" dirty="0">
                <a:latin typeface="Microsoft JhengHei" charset="-120"/>
                <a:ea typeface="Microsoft JhengHei" charset="-120"/>
                <a:cs typeface="Microsoft JhengHei" charset="-120"/>
              </a:rPr>
              <a:t>減少現金處理</a:t>
            </a:r>
            <a:r>
              <a:rPr lang="zh-TW" altLang="en-US" dirty="0">
                <a:latin typeface="Microsoft JhengHei" charset="-120"/>
                <a:ea typeface="Microsoft JhengHei" charset="-120"/>
                <a:cs typeface="Microsoft JhengHei" charset="-120"/>
              </a:rPr>
              <a:t>，</a:t>
            </a:r>
            <a:r>
              <a:rPr lang="zh-TW" altLang="zh-TW" dirty="0">
                <a:latin typeface="Microsoft JhengHei" charset="-120"/>
                <a:ea typeface="Microsoft JhengHei" charset="-120"/>
                <a:cs typeface="Microsoft JhengHei" charset="-120"/>
              </a:rPr>
              <a:t>降低疫症</a:t>
            </a:r>
            <a:r>
              <a:rPr lang="zh-TW" altLang="en-US" dirty="0">
                <a:latin typeface="Microsoft JhengHei" charset="-120"/>
                <a:ea typeface="Microsoft JhengHei" charset="-120"/>
                <a:cs typeface="Microsoft JhengHei" charset="-120"/>
              </a:rPr>
              <a:t>接觸</a:t>
            </a:r>
            <a:r>
              <a:rPr lang="zh-TW" altLang="zh-TW" dirty="0">
                <a:latin typeface="Microsoft JhengHei" charset="-120"/>
                <a:ea typeface="Microsoft JhengHei" charset="-120"/>
                <a:cs typeface="Microsoft JhengHei" charset="-120"/>
              </a:rPr>
              <a:t>傳播風險</a:t>
            </a:r>
            <a:endParaRPr kumimoji="1" lang="zh-CN" altLang="en-US" dirty="0">
              <a:latin typeface="Microsoft JhengHei" charset="-120"/>
              <a:ea typeface="Microsoft JhengHei" charset="-120"/>
              <a:cs typeface="Microsoft JhengHei" charset="-120"/>
              <a:sym typeface="+mn-lt"/>
            </a:endParaRPr>
          </a:p>
        </p:txBody>
      </p:sp>
      <p:sp>
        <p:nvSpPr>
          <p:cNvPr id="16" name="TextBox 50"/>
          <p:cNvSpPr txBox="1"/>
          <p:nvPr/>
        </p:nvSpPr>
        <p:spPr>
          <a:xfrm>
            <a:off x="5436096" y="1275606"/>
            <a:ext cx="3076102" cy="369332"/>
          </a:xfrm>
          <a:prstGeom prst="rect">
            <a:avLst/>
          </a:prstGeom>
          <a:noFill/>
        </p:spPr>
        <p:txBody>
          <a:bodyPr wrap="square" lIns="0" tIns="0" rIns="0" bIns="0" rtlCol="0">
            <a:spAutoFit/>
          </a:bodyPr>
          <a:lstStyle/>
          <a:p>
            <a:pPr algn="ctr"/>
            <a:r>
              <a:rPr lang="en-US" altLang="zh-TW" sz="2400" b="1" dirty="0">
                <a:latin typeface="Microsoft JhengHei" charset="-120"/>
                <a:ea typeface="Microsoft JhengHei" charset="-120"/>
                <a:cs typeface="Microsoft JhengHei" charset="-120"/>
              </a:rPr>
              <a:t>2</a:t>
            </a:r>
            <a:r>
              <a:rPr lang="zh-CN" altLang="en-US" sz="2400" b="1" dirty="0">
                <a:latin typeface="Microsoft JhengHei" charset="-120"/>
                <a:ea typeface="Microsoft JhengHei" charset="-120"/>
                <a:cs typeface="Microsoft JhengHei" charset="-120"/>
              </a:rPr>
              <a:t>、</a:t>
            </a:r>
            <a:r>
              <a:rPr lang="zh-TW" altLang="en-US" sz="2400" b="1" dirty="0">
                <a:latin typeface="Microsoft JhengHei" charset="-120"/>
                <a:ea typeface="Microsoft JhengHei" charset="-120"/>
                <a:cs typeface="Microsoft JhengHei" charset="-120"/>
              </a:rPr>
              <a:t>特快匯款支持計劃</a:t>
            </a:r>
            <a:endParaRPr lang="zh-CN" altLang="en-US" sz="2400" b="1" dirty="0">
              <a:latin typeface="Microsoft JhengHei" charset="-120"/>
              <a:ea typeface="Microsoft JhengHei" charset="-120"/>
              <a:cs typeface="Microsoft JhengHei" charset="-120"/>
            </a:endParaRPr>
          </a:p>
        </p:txBody>
      </p:sp>
      <p:sp>
        <p:nvSpPr>
          <p:cNvPr id="17" name="原创设计师QQ598969553          _4"/>
          <p:cNvSpPr/>
          <p:nvPr/>
        </p:nvSpPr>
        <p:spPr>
          <a:xfrm>
            <a:off x="5580112" y="1828914"/>
            <a:ext cx="2891231" cy="1338828"/>
          </a:xfrm>
          <a:prstGeom prst="rect">
            <a:avLst/>
          </a:prstGeom>
        </p:spPr>
        <p:txBody>
          <a:bodyPr wrap="square">
            <a:spAutoFit/>
          </a:bodyPr>
          <a:lstStyle/>
          <a:p>
            <a:pPr algn="ctr">
              <a:lnSpc>
                <a:spcPct val="150000"/>
              </a:lnSpc>
            </a:pPr>
            <a:r>
              <a:rPr lang="zh-TW" altLang="zh-TW" dirty="0">
                <a:latin typeface="Microsoft JhengHei" charset="-120"/>
                <a:ea typeface="Microsoft JhengHei" charset="-120"/>
                <a:cs typeface="Microsoft JhengHei" charset="-120"/>
              </a:rPr>
              <a:t>專人專窗辦理與採購抗疫用品相關支付，</a:t>
            </a:r>
            <a:endParaRPr lang="en-US" altLang="zh-TW" dirty="0">
              <a:latin typeface="Microsoft JhengHei" charset="-120"/>
              <a:ea typeface="Microsoft JhengHei" charset="-120"/>
              <a:cs typeface="Microsoft JhengHei" charset="-120"/>
            </a:endParaRPr>
          </a:p>
          <a:p>
            <a:pPr algn="ctr">
              <a:lnSpc>
                <a:spcPct val="150000"/>
              </a:lnSpc>
            </a:pPr>
            <a:r>
              <a:rPr lang="zh-TW" altLang="zh-TW" dirty="0">
                <a:latin typeface="Microsoft JhengHei" charset="-120"/>
                <a:ea typeface="Microsoft JhengHei" charset="-120"/>
                <a:cs typeface="Microsoft JhengHei" charset="-120"/>
              </a:rPr>
              <a:t>豁免匯出匯款手續費</a:t>
            </a:r>
            <a:endParaRPr kumimoji="1" lang="zh-CN" altLang="en-US" dirty="0">
              <a:latin typeface="Microsoft JhengHei" charset="-120"/>
              <a:ea typeface="Microsoft JhengHei" charset="-120"/>
              <a:cs typeface="Microsoft JhengHei" charset="-120"/>
              <a:sym typeface="+mn-lt"/>
            </a:endParaRPr>
          </a:p>
        </p:txBody>
      </p:sp>
      <p:grpSp>
        <p:nvGrpSpPr>
          <p:cNvPr id="18" name="群組 17"/>
          <p:cNvGrpSpPr/>
          <p:nvPr/>
        </p:nvGrpSpPr>
        <p:grpSpPr>
          <a:xfrm>
            <a:off x="710828" y="915566"/>
            <a:ext cx="7692628" cy="0"/>
            <a:chOff x="777186" y="1131590"/>
            <a:chExt cx="7692628" cy="0"/>
          </a:xfrm>
        </p:grpSpPr>
        <p:cxnSp>
          <p:nvCxnSpPr>
            <p:cNvPr id="19" name="直線接點 18"/>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2" name="直線接點 21"/>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pic>
        <p:nvPicPr>
          <p:cNvPr id="2" name="圖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98095" y="3403439"/>
            <a:ext cx="2408306" cy="1619860"/>
          </a:xfrm>
          <a:prstGeom prst="rect">
            <a:avLst/>
          </a:prstGeom>
        </p:spPr>
      </p:pic>
      <p:pic>
        <p:nvPicPr>
          <p:cNvPr id="3" name="圖片 2"/>
          <p:cNvPicPr>
            <a:picLocks noChangeAspect="1"/>
          </p:cNvPicPr>
          <p:nvPr/>
        </p:nvPicPr>
        <p:blipFill rotWithShape="1">
          <a:blip r:embed="rId2" cstate="print">
            <a:extLst>
              <a:ext uri="{28A0092B-C50C-407E-A947-70E740481C1C}">
                <a14:useLocalDpi xmlns:a14="http://schemas.microsoft.com/office/drawing/2010/main" val="0"/>
              </a:ext>
            </a:extLst>
          </a:blip>
          <a:srcRect l="4299"/>
          <a:stretch>
            <a:fillRect/>
          </a:stretch>
        </p:blipFill>
        <p:spPr>
          <a:xfrm>
            <a:off x="5547497" y="3403439"/>
            <a:ext cx="3348796" cy="1619860"/>
          </a:xfrm>
          <a:prstGeom prst="rect">
            <a:avLst/>
          </a:prstGeom>
        </p:spPr>
      </p:pic>
      <p:grpSp>
        <p:nvGrpSpPr>
          <p:cNvPr id="27" name="群組 26"/>
          <p:cNvGrpSpPr/>
          <p:nvPr/>
        </p:nvGrpSpPr>
        <p:grpSpPr>
          <a:xfrm>
            <a:off x="4697020" y="382965"/>
            <a:ext cx="3687440" cy="386531"/>
            <a:chOff x="179512" y="-769460"/>
            <a:chExt cx="7075327" cy="741662"/>
          </a:xfrm>
        </p:grpSpPr>
        <p:pic>
          <p:nvPicPr>
            <p:cNvPr id="28" name="Picture 2" descr="C:\Users\mo149616\Desktop\資料全集\已完成工作\2019\其他\分行LOGO圖片素材\组合横版.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Z:\！抗疫貸\6.報導文宣\2C638743-A8EA-44DA-8252-215A69818A22.jpe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1774882" y="1396970"/>
            <a:ext cx="2736488" cy="3017520"/>
          </a:xfrm>
          <a:prstGeom prst="rect">
            <a:avLst/>
          </a:prstGeom>
          <a:solidFill>
            <a:schemeClr val="bg1">
              <a:lumMod val="95000"/>
            </a:schemeClr>
          </a:solidFill>
        </p:spPr>
        <p:txBody>
          <a:bodyPr wrap="square">
            <a:spAutoFit/>
          </a:bodyPr>
          <a:lstStyle/>
          <a:p>
            <a:pPr algn="ctr">
              <a:lnSpc>
                <a:spcPct val="150000"/>
              </a:lnSpc>
            </a:pPr>
            <a:r>
              <a:rPr kumimoji="1" lang="zh-CN" altLang="en-US" sz="1600" b="1" dirty="0" smtClean="0">
                <a:latin typeface="Microsoft JhengHei" charset="-120"/>
                <a:ea typeface="Microsoft JhengHei" charset="-120"/>
                <a:cs typeface="Microsoft JhengHei" charset="-120"/>
              </a:rPr>
              <a:t>顏</a:t>
            </a:r>
            <a:r>
              <a:rPr kumimoji="1" lang="zh-CN" altLang="en-US" sz="1600" b="1" dirty="0">
                <a:latin typeface="Microsoft JhengHei" charset="-120"/>
                <a:ea typeface="Microsoft JhengHei" charset="-120"/>
                <a:cs typeface="Microsoft JhengHei" charset="-120"/>
              </a:rPr>
              <a:t>經理：</a:t>
            </a:r>
            <a:r>
              <a:rPr kumimoji="1" lang="en-US" altLang="zh-TW" sz="1600" b="1" dirty="0">
                <a:solidFill>
                  <a:srgbClr val="C00000"/>
                </a:solidFill>
                <a:latin typeface="Microsoft JhengHei" charset="-120"/>
                <a:ea typeface="Microsoft JhengHei" charset="-120"/>
                <a:cs typeface="Microsoft JhengHei" charset="-120"/>
              </a:rPr>
              <a:t>8792</a:t>
            </a:r>
            <a:r>
              <a:rPr kumimoji="1" lang="zh-TW" altLang="en-US" sz="1600" b="1" dirty="0">
                <a:solidFill>
                  <a:srgbClr val="C00000"/>
                </a:solidFill>
                <a:latin typeface="Microsoft JhengHei" charset="-120"/>
                <a:ea typeface="Microsoft JhengHei" charset="-120"/>
                <a:cs typeface="Microsoft JhengHei" charset="-120"/>
              </a:rPr>
              <a:t> </a:t>
            </a:r>
            <a:r>
              <a:rPr kumimoji="1" lang="en-US" altLang="zh-TW" sz="1600" b="1" dirty="0">
                <a:solidFill>
                  <a:srgbClr val="C00000"/>
                </a:solidFill>
                <a:latin typeface="Microsoft JhengHei" charset="-120"/>
                <a:ea typeface="Microsoft JhengHei" charset="-120"/>
                <a:cs typeface="Microsoft JhengHei" charset="-120"/>
              </a:rPr>
              <a:t>1627</a:t>
            </a:r>
            <a:endParaRPr kumimoji="1" lang="en-US" altLang="zh-TW" sz="1600" b="1" dirty="0">
              <a:solidFill>
                <a:srgbClr val="C00000"/>
              </a:solidFill>
              <a:latin typeface="Microsoft JhengHei" charset="-120"/>
              <a:ea typeface="Microsoft JhengHei" charset="-120"/>
              <a:cs typeface="Microsoft JhengHei" charset="-120"/>
            </a:endParaRPr>
          </a:p>
          <a:p>
            <a:pPr algn="ctr">
              <a:lnSpc>
                <a:spcPct val="150000"/>
              </a:lnSpc>
            </a:pPr>
            <a:r>
              <a:rPr kumimoji="1" lang="en-US" altLang="zh-TW" sz="1600" b="1" dirty="0">
                <a:solidFill>
                  <a:srgbClr val="C00000"/>
                </a:solidFill>
                <a:latin typeface="Microsoft JhengHei" charset="-120"/>
                <a:ea typeface="Microsoft JhengHei" charset="-120"/>
                <a:cs typeface="Microsoft JhengHei" charset="-120"/>
              </a:rPr>
              <a:t>               6639 0065</a:t>
            </a:r>
            <a:endParaRPr kumimoji="1" lang="en-US" altLang="zh-TW" sz="1600" b="1" dirty="0">
              <a:solidFill>
                <a:srgbClr val="C00000"/>
              </a:solidFill>
              <a:latin typeface="Microsoft JhengHei" charset="-120"/>
              <a:ea typeface="Microsoft JhengHei" charset="-120"/>
              <a:cs typeface="Microsoft JhengHei" charset="-120"/>
            </a:endParaRPr>
          </a:p>
          <a:p>
            <a:pPr algn="ctr">
              <a:lnSpc>
                <a:spcPct val="150000"/>
              </a:lnSpc>
            </a:pPr>
            <a:r>
              <a:rPr kumimoji="1" lang="zh-CN" altLang="en-US" sz="1600" b="1" dirty="0">
                <a:latin typeface="Microsoft JhengHei" charset="-120"/>
                <a:ea typeface="Microsoft JhengHei" charset="-120"/>
                <a:cs typeface="Microsoft JhengHei" charset="-120"/>
              </a:rPr>
              <a:t>李經理：</a:t>
            </a:r>
            <a:r>
              <a:rPr kumimoji="1" lang="en-US" altLang="zh-TW" sz="1600" b="1" dirty="0">
                <a:solidFill>
                  <a:srgbClr val="C00000"/>
                </a:solidFill>
                <a:latin typeface="Microsoft JhengHei" charset="-120"/>
                <a:ea typeface="Microsoft JhengHei" charset="-120"/>
                <a:cs typeface="Microsoft JhengHei" charset="-120"/>
              </a:rPr>
              <a:t>8792</a:t>
            </a:r>
            <a:r>
              <a:rPr kumimoji="1" lang="zh-TW" altLang="en-US" sz="1600" b="1" dirty="0">
                <a:solidFill>
                  <a:srgbClr val="C00000"/>
                </a:solidFill>
                <a:latin typeface="Microsoft JhengHei" charset="-120"/>
                <a:ea typeface="Microsoft JhengHei" charset="-120"/>
                <a:cs typeface="Microsoft JhengHei" charset="-120"/>
              </a:rPr>
              <a:t> </a:t>
            </a:r>
            <a:r>
              <a:rPr kumimoji="1" lang="en-US" altLang="zh-TW" sz="1600" b="1" dirty="0">
                <a:solidFill>
                  <a:srgbClr val="C00000"/>
                </a:solidFill>
                <a:latin typeface="Microsoft JhengHei" charset="-120"/>
                <a:ea typeface="Microsoft JhengHei" charset="-120"/>
                <a:cs typeface="Microsoft JhengHei" charset="-120"/>
              </a:rPr>
              <a:t>1608</a:t>
            </a:r>
            <a:endParaRPr kumimoji="1" lang="en-US" altLang="zh-TW" sz="1600" b="1" dirty="0">
              <a:solidFill>
                <a:srgbClr val="C00000"/>
              </a:solidFill>
              <a:latin typeface="Microsoft JhengHei" charset="-120"/>
              <a:ea typeface="Microsoft JhengHei" charset="-120"/>
              <a:cs typeface="Microsoft JhengHei" charset="-120"/>
            </a:endParaRPr>
          </a:p>
          <a:p>
            <a:pPr algn="ctr">
              <a:lnSpc>
                <a:spcPct val="150000"/>
              </a:lnSpc>
            </a:pPr>
            <a:r>
              <a:rPr kumimoji="1" lang="en-US" altLang="zh-TW" sz="1600" b="1" dirty="0">
                <a:solidFill>
                  <a:srgbClr val="C00000"/>
                </a:solidFill>
                <a:latin typeface="Microsoft JhengHei" charset="-120"/>
                <a:ea typeface="Microsoft JhengHei" charset="-120"/>
                <a:cs typeface="Microsoft JhengHei" charset="-120"/>
              </a:rPr>
              <a:t>               6636 </a:t>
            </a:r>
            <a:r>
              <a:rPr kumimoji="1" lang="en-US" altLang="zh-TW" sz="1600" b="1" dirty="0" smtClean="0">
                <a:solidFill>
                  <a:srgbClr val="C00000"/>
                </a:solidFill>
                <a:latin typeface="Microsoft JhengHei" charset="-120"/>
                <a:ea typeface="Microsoft JhengHei" charset="-120"/>
                <a:cs typeface="Microsoft JhengHei" charset="-120"/>
              </a:rPr>
              <a:t>3218</a:t>
            </a:r>
            <a:endParaRPr kumimoji="1" lang="en-US" altLang="zh-CN" sz="1600" b="1" dirty="0" smtClean="0">
              <a:latin typeface="Microsoft JhengHei" charset="-120"/>
              <a:ea typeface="Microsoft JhengHei" charset="-120"/>
              <a:cs typeface="Microsoft JhengHei" charset="-120"/>
            </a:endParaRPr>
          </a:p>
          <a:p>
            <a:pPr algn="ctr">
              <a:lnSpc>
                <a:spcPct val="150000"/>
              </a:lnSpc>
            </a:pPr>
            <a:r>
              <a:rPr kumimoji="1" lang="zh-CN" altLang="en-US" sz="1600" b="1" dirty="0" smtClean="0">
                <a:latin typeface="Microsoft JhengHei" charset="-120"/>
                <a:ea typeface="Microsoft JhengHei" charset="-120"/>
                <a:cs typeface="Microsoft JhengHei" charset="-120"/>
              </a:rPr>
              <a:t>梁先生</a:t>
            </a:r>
            <a:r>
              <a:rPr kumimoji="1" lang="zh-CN" altLang="en-US" sz="1600" b="1" dirty="0">
                <a:latin typeface="Microsoft JhengHei" charset="-120"/>
                <a:ea typeface="Microsoft JhengHei" charset="-120"/>
                <a:cs typeface="Microsoft JhengHei" charset="-120"/>
              </a:rPr>
              <a:t>：</a:t>
            </a:r>
            <a:r>
              <a:rPr kumimoji="1" lang="en-US" altLang="zh-TW" sz="1600" b="1" dirty="0">
                <a:solidFill>
                  <a:srgbClr val="C00000"/>
                </a:solidFill>
                <a:latin typeface="Microsoft JhengHei" charset="-120"/>
                <a:ea typeface="Microsoft JhengHei" charset="-120"/>
                <a:cs typeface="Microsoft JhengHei" charset="-120"/>
              </a:rPr>
              <a:t>8799</a:t>
            </a:r>
            <a:r>
              <a:rPr kumimoji="1" lang="zh-TW" altLang="en-US" sz="1600" b="1" dirty="0">
                <a:solidFill>
                  <a:srgbClr val="C00000"/>
                </a:solidFill>
                <a:latin typeface="Microsoft JhengHei" charset="-120"/>
                <a:ea typeface="Microsoft JhengHei" charset="-120"/>
                <a:cs typeface="Microsoft JhengHei" charset="-120"/>
              </a:rPr>
              <a:t> </a:t>
            </a:r>
            <a:r>
              <a:rPr kumimoji="1" lang="en-US" altLang="zh-TW" sz="1600" b="1" dirty="0" smtClean="0">
                <a:solidFill>
                  <a:srgbClr val="C00000"/>
                </a:solidFill>
                <a:latin typeface="Microsoft JhengHei" charset="-120"/>
                <a:ea typeface="Microsoft JhengHei" charset="-120"/>
                <a:cs typeface="Microsoft JhengHei" charset="-120"/>
              </a:rPr>
              <a:t>0312</a:t>
            </a:r>
            <a:endParaRPr kumimoji="1" lang="en-US" altLang="zh-TW" sz="1600" b="1" dirty="0">
              <a:solidFill>
                <a:srgbClr val="C00000"/>
              </a:solidFill>
              <a:latin typeface="Microsoft JhengHei" charset="-120"/>
              <a:ea typeface="Microsoft JhengHei" charset="-120"/>
              <a:cs typeface="Microsoft JhengHei" charset="-120"/>
            </a:endParaRPr>
          </a:p>
          <a:p>
            <a:pPr algn="ctr">
              <a:lnSpc>
                <a:spcPct val="150000"/>
              </a:lnSpc>
            </a:pPr>
            <a:r>
              <a:rPr kumimoji="1" lang="en-US" altLang="zh-TW" sz="1600" b="1" dirty="0">
                <a:solidFill>
                  <a:srgbClr val="C00000"/>
                </a:solidFill>
                <a:latin typeface="Microsoft JhengHei" charset="-120"/>
                <a:ea typeface="Microsoft JhengHei" charset="-120"/>
                <a:cs typeface="Microsoft JhengHei" charset="-120"/>
              </a:rPr>
              <a:t>               </a:t>
            </a:r>
            <a:r>
              <a:rPr kumimoji="1" lang="en-US" altLang="zh-TW" sz="1600" b="1" dirty="0" smtClean="0">
                <a:solidFill>
                  <a:srgbClr val="C00000"/>
                </a:solidFill>
                <a:latin typeface="Microsoft JhengHei" charset="-120"/>
                <a:ea typeface="Microsoft JhengHei" charset="-120"/>
                <a:cs typeface="Microsoft JhengHei" charset="-120"/>
              </a:rPr>
              <a:t>6681 1710</a:t>
            </a:r>
            <a:endParaRPr kumimoji="1" lang="en-US" altLang="zh-CN" sz="1600" b="1" dirty="0" smtClean="0">
              <a:latin typeface="Microsoft JhengHei" charset="-120"/>
              <a:ea typeface="Microsoft JhengHei" charset="-120"/>
              <a:cs typeface="Microsoft JhengHei" charset="-120"/>
            </a:endParaRPr>
          </a:p>
          <a:p>
            <a:pPr algn="ctr">
              <a:lnSpc>
                <a:spcPct val="150000"/>
              </a:lnSpc>
            </a:pPr>
            <a:r>
              <a:rPr kumimoji="1" lang="zh-CN" altLang="en-US" sz="1600" b="1" dirty="0">
                <a:latin typeface="Microsoft JhengHei" charset="-120"/>
                <a:ea typeface="Microsoft JhengHei" charset="-120"/>
                <a:cs typeface="Microsoft JhengHei" charset="-120"/>
              </a:rPr>
              <a:t>鍾小姐</a:t>
            </a:r>
            <a:r>
              <a:rPr kumimoji="1" lang="zh-CN" altLang="en-US" sz="1600" b="1" dirty="0" smtClean="0">
                <a:latin typeface="Microsoft JhengHei" charset="-120"/>
                <a:ea typeface="Microsoft JhengHei" charset="-120"/>
                <a:cs typeface="Microsoft JhengHei" charset="-120"/>
              </a:rPr>
              <a:t>：</a:t>
            </a:r>
            <a:r>
              <a:rPr kumimoji="1" lang="en-US" altLang="zh-TW" sz="1600" b="1" dirty="0" smtClean="0">
                <a:solidFill>
                  <a:srgbClr val="C00000"/>
                </a:solidFill>
                <a:latin typeface="Microsoft JhengHei" charset="-120"/>
                <a:ea typeface="Microsoft JhengHei" charset="-120"/>
                <a:cs typeface="Microsoft JhengHei" charset="-120"/>
              </a:rPr>
              <a:t>8799</a:t>
            </a:r>
            <a:r>
              <a:rPr kumimoji="1" lang="zh-TW" altLang="en-US" sz="1600" b="1" dirty="0" smtClean="0">
                <a:solidFill>
                  <a:srgbClr val="C00000"/>
                </a:solidFill>
                <a:latin typeface="Microsoft JhengHei" charset="-120"/>
                <a:ea typeface="Microsoft JhengHei" charset="-120"/>
                <a:cs typeface="Microsoft JhengHei" charset="-120"/>
              </a:rPr>
              <a:t> </a:t>
            </a:r>
            <a:r>
              <a:rPr kumimoji="1" lang="en-US" altLang="zh-TW" sz="1600" b="1" dirty="0" smtClean="0">
                <a:solidFill>
                  <a:srgbClr val="C00000"/>
                </a:solidFill>
                <a:latin typeface="Microsoft JhengHei" charset="-120"/>
                <a:ea typeface="Microsoft JhengHei" charset="-120"/>
                <a:cs typeface="Microsoft JhengHei" charset="-120"/>
              </a:rPr>
              <a:t>0317</a:t>
            </a:r>
            <a:endParaRPr kumimoji="1" lang="en-US" altLang="zh-TW" sz="1600" b="1" dirty="0" smtClean="0">
              <a:solidFill>
                <a:srgbClr val="C00000"/>
              </a:solidFill>
              <a:latin typeface="Microsoft JhengHei" charset="-120"/>
              <a:ea typeface="Microsoft JhengHei" charset="-120"/>
              <a:cs typeface="Microsoft JhengHei" charset="-120"/>
            </a:endParaRPr>
          </a:p>
          <a:p>
            <a:pPr algn="ctr">
              <a:lnSpc>
                <a:spcPct val="150000"/>
              </a:lnSpc>
            </a:pPr>
            <a:r>
              <a:rPr kumimoji="1" lang="en-US" altLang="zh-TW" sz="1600" b="1" dirty="0">
                <a:solidFill>
                  <a:srgbClr val="C00000"/>
                </a:solidFill>
                <a:latin typeface="Microsoft JhengHei" charset="-120"/>
                <a:ea typeface="Microsoft JhengHei" charset="-120"/>
                <a:cs typeface="Microsoft JhengHei" charset="-120"/>
              </a:rPr>
              <a:t> </a:t>
            </a:r>
            <a:r>
              <a:rPr kumimoji="1" lang="en-US" altLang="zh-TW" sz="1600" b="1" dirty="0" smtClean="0">
                <a:solidFill>
                  <a:srgbClr val="C00000"/>
                </a:solidFill>
                <a:latin typeface="Microsoft JhengHei" charset="-120"/>
                <a:ea typeface="Microsoft JhengHei" charset="-120"/>
                <a:cs typeface="Microsoft JhengHei" charset="-120"/>
              </a:rPr>
              <a:t>              6610 8200</a:t>
            </a:r>
            <a:endParaRPr kumimoji="1" lang="en-US" altLang="zh-TW" sz="1600" b="1" dirty="0">
              <a:solidFill>
                <a:srgbClr val="C00000"/>
              </a:solidFill>
              <a:latin typeface="Microsoft JhengHei" charset="-120"/>
              <a:ea typeface="Microsoft JhengHei" charset="-120"/>
              <a:cs typeface="Microsoft JhengHei" charset="-120"/>
            </a:endParaRPr>
          </a:p>
        </p:txBody>
      </p:sp>
      <p:sp>
        <p:nvSpPr>
          <p:cNvPr id="7" name="文本框 30"/>
          <p:cNvSpPr txBox="1"/>
          <p:nvPr/>
        </p:nvSpPr>
        <p:spPr>
          <a:xfrm>
            <a:off x="620144" y="291040"/>
            <a:ext cx="1415772"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服務專線</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18" name="群組 17"/>
          <p:cNvGrpSpPr/>
          <p:nvPr/>
        </p:nvGrpSpPr>
        <p:grpSpPr>
          <a:xfrm>
            <a:off x="710828" y="915566"/>
            <a:ext cx="7692628" cy="0"/>
            <a:chOff x="777186" y="1131590"/>
            <a:chExt cx="7692628" cy="0"/>
          </a:xfrm>
        </p:grpSpPr>
        <p:cxnSp>
          <p:nvCxnSpPr>
            <p:cNvPr id="19" name="直線接點 18"/>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2" name="直線接點 21"/>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grpSp>
        <p:nvGrpSpPr>
          <p:cNvPr id="3" name="群組 2"/>
          <p:cNvGrpSpPr/>
          <p:nvPr/>
        </p:nvGrpSpPr>
        <p:grpSpPr>
          <a:xfrm>
            <a:off x="4860032" y="1686506"/>
            <a:ext cx="3240635" cy="2181388"/>
            <a:chOff x="4644008" y="1707654"/>
            <a:chExt cx="3528392" cy="2375088"/>
          </a:xfrm>
        </p:grpSpPr>
        <p:grpSp>
          <p:nvGrpSpPr>
            <p:cNvPr id="10" name="群組 9"/>
            <p:cNvGrpSpPr/>
            <p:nvPr/>
          </p:nvGrpSpPr>
          <p:grpSpPr>
            <a:xfrm>
              <a:off x="5428209" y="1707654"/>
              <a:ext cx="2073666" cy="2073666"/>
              <a:chOff x="2745219" y="1078428"/>
              <a:chExt cx="3149506" cy="3149506"/>
            </a:xfrm>
          </p:grpSpPr>
          <p:grpSp>
            <p:nvGrpSpPr>
              <p:cNvPr id="11" name="群組 10"/>
              <p:cNvGrpSpPr/>
              <p:nvPr/>
            </p:nvGrpSpPr>
            <p:grpSpPr>
              <a:xfrm>
                <a:off x="2745219" y="1078428"/>
                <a:ext cx="3149506" cy="3149506"/>
                <a:chOff x="2618078" y="990888"/>
                <a:chExt cx="4067944" cy="4067944"/>
              </a:xfrm>
            </p:grpSpPr>
            <p:sp>
              <p:nvSpPr>
                <p:cNvPr id="13" name="矩形 12"/>
                <p:cNvSpPr/>
                <p:nvPr/>
              </p:nvSpPr>
              <p:spPr>
                <a:xfrm>
                  <a:off x="2750738" y="1203598"/>
                  <a:ext cx="3642524" cy="3642524"/>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
              <p:nvSpPr>
                <p:cNvPr id="14" name="十字形 13"/>
                <p:cNvSpPr/>
                <p:nvPr/>
              </p:nvSpPr>
              <p:spPr>
                <a:xfrm>
                  <a:off x="2618078" y="990888"/>
                  <a:ext cx="4067944" cy="4067944"/>
                </a:xfrm>
                <a:prstGeom prst="plu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grpSp>
          <p:pic>
            <p:nvPicPr>
              <p:cNvPr id="12" name="圖片 1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921918" y="1317104"/>
                <a:ext cx="2672154" cy="2672154"/>
              </a:xfrm>
              <a:prstGeom prst="rect">
                <a:avLst/>
              </a:prstGeom>
            </p:spPr>
          </p:pic>
        </p:grpSp>
        <p:sp>
          <p:nvSpPr>
            <p:cNvPr id="16" name="文字方塊 15"/>
            <p:cNvSpPr txBox="1"/>
            <p:nvPr/>
          </p:nvSpPr>
          <p:spPr>
            <a:xfrm>
              <a:off x="4644008" y="3744188"/>
              <a:ext cx="3528392" cy="338554"/>
            </a:xfrm>
            <a:prstGeom prst="rect">
              <a:avLst/>
            </a:prstGeom>
            <a:noFill/>
          </p:spPr>
          <p:txBody>
            <a:bodyPr wrap="square" rtlCol="0">
              <a:spAutoFit/>
            </a:bodyPr>
            <a:lstStyle/>
            <a:p>
              <a:pPr algn="ctr"/>
              <a:r>
                <a:rPr kumimoji="1" lang="zh-TW" altLang="en-US" sz="1600" b="1" dirty="0">
                  <a:latin typeface="Microsoft JhengHei" charset="-120"/>
                  <a:ea typeface="Microsoft JhengHei" charset="-120"/>
                  <a:cs typeface="Microsoft JhengHei" charset="-120"/>
                </a:rPr>
                <a:t>掃一掃，馬上申請</a:t>
              </a:r>
              <a:endParaRPr kumimoji="1" lang="zh-TW" altLang="en-US" sz="1600" b="1" dirty="0">
                <a:latin typeface="Microsoft JhengHei" charset="-120"/>
                <a:ea typeface="Microsoft JhengHei" charset="-120"/>
                <a:cs typeface="Microsoft JhengHei" charset="-120"/>
              </a:endParaRPr>
            </a:p>
          </p:txBody>
        </p:sp>
      </p:grpSp>
      <p:grpSp>
        <p:nvGrpSpPr>
          <p:cNvPr id="40" name="群組 39"/>
          <p:cNvGrpSpPr/>
          <p:nvPr/>
        </p:nvGrpSpPr>
        <p:grpSpPr>
          <a:xfrm>
            <a:off x="4697020" y="382965"/>
            <a:ext cx="3687440" cy="386531"/>
            <a:chOff x="179512" y="-769460"/>
            <a:chExt cx="7075327" cy="741662"/>
          </a:xfrm>
        </p:grpSpPr>
        <p:pic>
          <p:nvPicPr>
            <p:cNvPr id="41" name="Picture 2" descr="C:\Users\mo149616\Desktop\資料全集\已完成工作\2019\其他\分行LOGO圖片素材\组合横版.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2" descr="Z:\！抗疫貸\6.報導文宣\2C638743-A8EA-44DA-8252-215A69818A22.jpe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30"/>
          <p:cNvSpPr txBox="1"/>
          <p:nvPr/>
        </p:nvSpPr>
        <p:spPr>
          <a:xfrm>
            <a:off x="620144" y="291040"/>
            <a:ext cx="3519808" cy="461665"/>
          </a:xfrm>
          <a:prstGeom prst="rect">
            <a:avLst/>
          </a:prstGeom>
          <a:noFill/>
        </p:spPr>
        <p:txBody>
          <a:bodyPr wrap="square" rtlCol="0">
            <a:spAutoFit/>
          </a:bodyPr>
          <a:lstStyle/>
          <a:p>
            <a:r>
              <a:rPr kumimoji="1" lang="zh-CN"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關注中</a:t>
            </a:r>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總</a:t>
            </a:r>
            <a:r>
              <a:rPr kumimoji="1" lang="en-US" altLang="zh-CN"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a:t>
            </a:r>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中銀平台</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18" name="群組 17"/>
          <p:cNvGrpSpPr/>
          <p:nvPr/>
        </p:nvGrpSpPr>
        <p:grpSpPr>
          <a:xfrm>
            <a:off x="710828" y="915566"/>
            <a:ext cx="7692628" cy="0"/>
            <a:chOff x="777186" y="1131590"/>
            <a:chExt cx="7692628" cy="0"/>
          </a:xfrm>
        </p:grpSpPr>
        <p:cxnSp>
          <p:nvCxnSpPr>
            <p:cNvPr id="19" name="直線接點 18"/>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2" name="直線接點 21"/>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grpSp>
        <p:nvGrpSpPr>
          <p:cNvPr id="28" name="群組 27"/>
          <p:cNvGrpSpPr/>
          <p:nvPr/>
        </p:nvGrpSpPr>
        <p:grpSpPr>
          <a:xfrm>
            <a:off x="1340224" y="1779662"/>
            <a:ext cx="3519808" cy="2477889"/>
            <a:chOff x="4380425" y="1779662"/>
            <a:chExt cx="3519808" cy="2477889"/>
          </a:xfrm>
        </p:grpSpPr>
        <p:grpSp>
          <p:nvGrpSpPr>
            <p:cNvPr id="29" name="群組 28"/>
            <p:cNvGrpSpPr/>
            <p:nvPr/>
          </p:nvGrpSpPr>
          <p:grpSpPr>
            <a:xfrm>
              <a:off x="4674325" y="1779662"/>
              <a:ext cx="2687956" cy="1809361"/>
              <a:chOff x="971600" y="1742530"/>
              <a:chExt cx="3528392" cy="2375088"/>
            </a:xfrm>
          </p:grpSpPr>
          <p:grpSp>
            <p:nvGrpSpPr>
              <p:cNvPr id="34" name="群組 33"/>
              <p:cNvGrpSpPr/>
              <p:nvPr/>
            </p:nvGrpSpPr>
            <p:grpSpPr>
              <a:xfrm>
                <a:off x="1755801" y="1742530"/>
                <a:ext cx="2073666" cy="2073666"/>
                <a:chOff x="2618078" y="990888"/>
                <a:chExt cx="4067944" cy="4067944"/>
              </a:xfrm>
            </p:grpSpPr>
            <p:sp>
              <p:nvSpPr>
                <p:cNvPr id="37" name="矩形 36"/>
                <p:cNvSpPr/>
                <p:nvPr/>
              </p:nvSpPr>
              <p:spPr>
                <a:xfrm>
                  <a:off x="2750738" y="1203598"/>
                  <a:ext cx="3642524" cy="3642524"/>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
              <p:nvSpPr>
                <p:cNvPr id="38" name="十字形 37"/>
                <p:cNvSpPr/>
                <p:nvPr/>
              </p:nvSpPr>
              <p:spPr>
                <a:xfrm>
                  <a:off x="2618078" y="990888"/>
                  <a:ext cx="4067944" cy="4067944"/>
                </a:xfrm>
                <a:prstGeom prst="plu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grpSp>
          <p:sp>
            <p:nvSpPr>
              <p:cNvPr id="35" name="文字方塊 34"/>
              <p:cNvSpPr txBox="1"/>
              <p:nvPr/>
            </p:nvSpPr>
            <p:spPr>
              <a:xfrm>
                <a:off x="971600" y="3779064"/>
                <a:ext cx="3528392" cy="338554"/>
              </a:xfrm>
              <a:prstGeom prst="rect">
                <a:avLst/>
              </a:prstGeom>
              <a:noFill/>
            </p:spPr>
            <p:txBody>
              <a:bodyPr wrap="square" rtlCol="0">
                <a:spAutoFit/>
              </a:bodyPr>
              <a:lstStyle/>
              <a:p>
                <a:pPr algn="ctr"/>
                <a:r>
                  <a:rPr kumimoji="1" lang="zh-TW" altLang="en-US" sz="1600" b="1" dirty="0">
                    <a:latin typeface="Microsoft JhengHei" charset="-120"/>
                    <a:ea typeface="Microsoft JhengHei" charset="-120"/>
                    <a:cs typeface="Microsoft JhengHei" charset="-120"/>
                  </a:rPr>
                  <a:t>掃一掃，</a:t>
                </a:r>
                <a:r>
                  <a:rPr kumimoji="1" lang="zh-TW" altLang="en-US" sz="1600" b="1" dirty="0" smtClean="0">
                    <a:latin typeface="Microsoft JhengHei" charset="-120"/>
                    <a:ea typeface="Microsoft JhengHei" charset="-120"/>
                    <a:cs typeface="Microsoft JhengHei" charset="-120"/>
                  </a:rPr>
                  <a:t>馬上</a:t>
                </a:r>
                <a:r>
                  <a:rPr kumimoji="1" lang="zh-CN" altLang="en-US" sz="1600" b="1" dirty="0">
                    <a:latin typeface="Microsoft JhengHei" charset="-120"/>
                    <a:ea typeface="Microsoft JhengHei" charset="-120"/>
                    <a:cs typeface="Microsoft JhengHei" charset="-120"/>
                  </a:rPr>
                  <a:t>關注</a:t>
                </a:r>
                <a:endParaRPr kumimoji="1" lang="zh-TW" altLang="en-US" sz="1600" b="1" dirty="0">
                  <a:latin typeface="Microsoft JhengHei" charset="-120"/>
                  <a:ea typeface="Microsoft JhengHei" charset="-120"/>
                  <a:cs typeface="Microsoft JhengHei" charset="-120"/>
                </a:endParaRPr>
              </a:p>
            </p:txBody>
          </p:sp>
          <p:pic>
            <p:nvPicPr>
              <p:cNvPr id="36" name="Picture 2" descr="Z:\！抗疫貸\6.報導文宣\E8E598D6-64A1-4D6A-BDD1-41850CAF855F.jpe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908201" y="1930655"/>
                <a:ext cx="1697416" cy="1697416"/>
              </a:xfrm>
              <a:prstGeom prst="rect">
                <a:avLst/>
              </a:prstGeom>
              <a:noFill/>
              <a:extLst>
                <a:ext uri="{909E8E84-426E-40DD-AFC4-6F175D3DCCD1}">
                  <a14:hiddenFill xmlns:a14="http://schemas.microsoft.com/office/drawing/2010/main">
                    <a:solidFill>
                      <a:srgbClr val="FFFFFF"/>
                    </a:solidFill>
                  </a14:hiddenFill>
                </a:ext>
              </a:extLst>
            </p:spPr>
          </p:pic>
        </p:grpSp>
        <p:sp>
          <p:nvSpPr>
            <p:cNvPr id="33" name="文本框 30"/>
            <p:cNvSpPr txBox="1"/>
            <p:nvPr/>
          </p:nvSpPr>
          <p:spPr>
            <a:xfrm>
              <a:off x="4380425" y="3795886"/>
              <a:ext cx="3519808" cy="461665"/>
            </a:xfrm>
            <a:prstGeom prst="rect">
              <a:avLst/>
            </a:prstGeom>
            <a:noFill/>
          </p:spPr>
          <p:txBody>
            <a:bodyPr wrap="square" rtlCol="0">
              <a:spAutoFit/>
            </a:bodyPr>
            <a:lstStyle/>
            <a:p>
              <a:pPr algn="ctr"/>
              <a:r>
                <a:rPr kumimoji="1" lang="zh-CN"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澳</a:t>
              </a:r>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門中華總商會</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grpSp>
        <p:nvGrpSpPr>
          <p:cNvPr id="39" name="群組 38"/>
          <p:cNvGrpSpPr/>
          <p:nvPr/>
        </p:nvGrpSpPr>
        <p:grpSpPr>
          <a:xfrm>
            <a:off x="4258399" y="1779662"/>
            <a:ext cx="3519808" cy="2477889"/>
            <a:chOff x="1222616" y="1779662"/>
            <a:chExt cx="3519808" cy="2477889"/>
          </a:xfrm>
        </p:grpSpPr>
        <p:grpSp>
          <p:nvGrpSpPr>
            <p:cNvPr id="40" name="群組 39"/>
            <p:cNvGrpSpPr/>
            <p:nvPr/>
          </p:nvGrpSpPr>
          <p:grpSpPr>
            <a:xfrm>
              <a:off x="1626328" y="1779662"/>
              <a:ext cx="2687957" cy="1809361"/>
              <a:chOff x="1124000" y="5021198"/>
              <a:chExt cx="3528392" cy="2375088"/>
            </a:xfrm>
          </p:grpSpPr>
          <p:grpSp>
            <p:nvGrpSpPr>
              <p:cNvPr id="42" name="群組 41"/>
              <p:cNvGrpSpPr/>
              <p:nvPr/>
            </p:nvGrpSpPr>
            <p:grpSpPr>
              <a:xfrm>
                <a:off x="1908201" y="5021198"/>
                <a:ext cx="2073666" cy="2073666"/>
                <a:chOff x="2618078" y="990888"/>
                <a:chExt cx="4067944" cy="4067944"/>
              </a:xfrm>
            </p:grpSpPr>
            <p:sp>
              <p:nvSpPr>
                <p:cNvPr id="45" name="矩形 44"/>
                <p:cNvSpPr/>
                <p:nvPr/>
              </p:nvSpPr>
              <p:spPr>
                <a:xfrm>
                  <a:off x="2750738" y="1203598"/>
                  <a:ext cx="3642524" cy="3642524"/>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
              <p:nvSpPr>
                <p:cNvPr id="46" name="十字形 45"/>
                <p:cNvSpPr/>
                <p:nvPr/>
              </p:nvSpPr>
              <p:spPr>
                <a:xfrm>
                  <a:off x="2618078" y="990888"/>
                  <a:ext cx="4067944" cy="4067944"/>
                </a:xfrm>
                <a:prstGeom prst="plu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grpSp>
          <p:sp>
            <p:nvSpPr>
              <p:cNvPr id="43" name="文字方塊 42"/>
              <p:cNvSpPr txBox="1"/>
              <p:nvPr/>
            </p:nvSpPr>
            <p:spPr>
              <a:xfrm>
                <a:off x="1124000" y="7057732"/>
                <a:ext cx="3528392" cy="338554"/>
              </a:xfrm>
              <a:prstGeom prst="rect">
                <a:avLst/>
              </a:prstGeom>
              <a:noFill/>
            </p:spPr>
            <p:txBody>
              <a:bodyPr wrap="square" rtlCol="0">
                <a:spAutoFit/>
              </a:bodyPr>
              <a:lstStyle/>
              <a:p>
                <a:pPr algn="ctr"/>
                <a:r>
                  <a:rPr kumimoji="1" lang="zh-TW" altLang="en-US" sz="1600" b="1" dirty="0">
                    <a:latin typeface="Microsoft JhengHei" charset="-120"/>
                    <a:ea typeface="Microsoft JhengHei" charset="-120"/>
                    <a:cs typeface="Microsoft JhengHei" charset="-120"/>
                  </a:rPr>
                  <a:t>掃一掃，</a:t>
                </a:r>
                <a:r>
                  <a:rPr kumimoji="1" lang="zh-TW" altLang="en-US" sz="1600" b="1" dirty="0" smtClean="0">
                    <a:latin typeface="Microsoft JhengHei" charset="-120"/>
                    <a:ea typeface="Microsoft JhengHei" charset="-120"/>
                    <a:cs typeface="Microsoft JhengHei" charset="-120"/>
                  </a:rPr>
                  <a:t>馬上</a:t>
                </a:r>
                <a:r>
                  <a:rPr kumimoji="1" lang="zh-CN" altLang="en-US" sz="1600" b="1" dirty="0">
                    <a:latin typeface="Microsoft JhengHei" charset="-120"/>
                    <a:ea typeface="Microsoft JhengHei" charset="-120"/>
                    <a:cs typeface="Microsoft JhengHei" charset="-120"/>
                  </a:rPr>
                  <a:t>關注</a:t>
                </a:r>
                <a:endParaRPr kumimoji="1" lang="zh-TW" altLang="en-US" sz="1600" b="1" dirty="0">
                  <a:latin typeface="Microsoft JhengHei" charset="-120"/>
                  <a:ea typeface="Microsoft JhengHei" charset="-120"/>
                  <a:cs typeface="Microsoft JhengHei" charset="-120"/>
                </a:endParaRPr>
              </a:p>
            </p:txBody>
          </p:sp>
          <p:pic>
            <p:nvPicPr>
              <p:cNvPr id="44" name="Picture 3" descr="Z:\！抗疫貸\6.報導文宣\27F83461-4F13-4754-B25E-D4E07A767DC7.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6326" y="5234804"/>
                <a:ext cx="1697416" cy="1697416"/>
              </a:xfrm>
              <a:prstGeom prst="rect">
                <a:avLst/>
              </a:prstGeom>
              <a:noFill/>
              <a:extLst>
                <a:ext uri="{909E8E84-426E-40DD-AFC4-6F175D3DCCD1}">
                  <a14:hiddenFill xmlns:a14="http://schemas.microsoft.com/office/drawing/2010/main">
                    <a:solidFill>
                      <a:srgbClr val="FFFFFF"/>
                    </a:solidFill>
                  </a14:hiddenFill>
                </a:ext>
              </a:extLst>
            </p:spPr>
          </p:pic>
        </p:grpSp>
        <p:sp>
          <p:nvSpPr>
            <p:cNvPr id="41" name="文本框 30"/>
            <p:cNvSpPr txBox="1"/>
            <p:nvPr/>
          </p:nvSpPr>
          <p:spPr>
            <a:xfrm>
              <a:off x="1222616" y="3795886"/>
              <a:ext cx="3519808" cy="461665"/>
            </a:xfrm>
            <a:prstGeom prst="rect">
              <a:avLst/>
            </a:prstGeom>
            <a:noFill/>
          </p:spPr>
          <p:txBody>
            <a:bodyPr wrap="square" rtlCol="0">
              <a:spAutoFit/>
            </a:bodyPr>
            <a:lstStyle/>
            <a:p>
              <a:pPr algn="ctr"/>
              <a:r>
                <a:rPr kumimoji="1" lang="zh-CN"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中</a:t>
              </a:r>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國銀行澳門分行</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grpSp>
        <p:nvGrpSpPr>
          <p:cNvPr id="50" name="群組 49"/>
          <p:cNvGrpSpPr/>
          <p:nvPr/>
        </p:nvGrpSpPr>
        <p:grpSpPr>
          <a:xfrm>
            <a:off x="4697020" y="382965"/>
            <a:ext cx="3687440" cy="386531"/>
            <a:chOff x="179512" y="-769460"/>
            <a:chExt cx="7075327" cy="741662"/>
          </a:xfrm>
        </p:grpSpPr>
        <p:pic>
          <p:nvPicPr>
            <p:cNvPr id="51" name="Picture 2" descr="C:\Users\mo149616\Desktop\資料全集\已完成工作\2019\其他\分行LOGO圖片素材\组合横版.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2" descr="Z:\！抗疫貸\6.報導文宣\2C638743-A8EA-44DA-8252-215A69818A22.jpe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29000">
              <a:schemeClr val="accent6">
                <a:lumMod val="20000"/>
                <a:lumOff val="80000"/>
              </a:schemeClr>
            </a:gs>
            <a:gs pos="41000">
              <a:schemeClr val="bg1"/>
            </a:gs>
          </a:gsLst>
          <a:path path="circle">
            <a:fillToRect l="100000" t="100000"/>
          </a:path>
          <a:tileRect r="-100000" b="-100000"/>
        </a:gradFill>
        <a:effectLst/>
      </p:bgPr>
    </p:bg>
    <p:spTree>
      <p:nvGrpSpPr>
        <p:cNvPr id="1" name=""/>
        <p:cNvGrpSpPr/>
        <p:nvPr/>
      </p:nvGrpSpPr>
      <p:grpSpPr>
        <a:xfrm>
          <a:off x="0" y="0"/>
          <a:ext cx="0" cy="0"/>
          <a:chOff x="0" y="0"/>
          <a:chExt cx="0" cy="0"/>
        </a:xfrm>
      </p:grpSpPr>
      <p:grpSp>
        <p:nvGrpSpPr>
          <p:cNvPr id="12" name="群組 11"/>
          <p:cNvGrpSpPr/>
          <p:nvPr/>
        </p:nvGrpSpPr>
        <p:grpSpPr>
          <a:xfrm>
            <a:off x="-108520" y="1"/>
            <a:ext cx="8928992" cy="5210716"/>
            <a:chOff x="-87505" y="1"/>
            <a:chExt cx="7636371" cy="5210716"/>
          </a:xfrm>
        </p:grpSpPr>
        <p:sp>
          <p:nvSpPr>
            <p:cNvPr id="13" name="任意多边形: 形状 72"/>
            <p:cNvSpPr/>
            <p:nvPr/>
          </p:nvSpPr>
          <p:spPr>
            <a:xfrm>
              <a:off x="-19958" y="1819531"/>
              <a:ext cx="6176134" cy="1821265"/>
            </a:xfrm>
            <a:custGeom>
              <a:avLst/>
              <a:gdLst>
                <a:gd name="connsiteX0" fmla="*/ 0 w 8599257"/>
                <a:gd name="connsiteY0" fmla="*/ 0 h 1800000"/>
                <a:gd name="connsiteX1" fmla="*/ 8599257 w 8599257"/>
                <a:gd name="connsiteY1" fmla="*/ 0 h 1800000"/>
                <a:gd name="connsiteX2" fmla="*/ 7201881 w 8599257"/>
                <a:gd name="connsiteY2" fmla="*/ 1800000 h 1800000"/>
                <a:gd name="connsiteX3" fmla="*/ 0 w 8599257"/>
                <a:gd name="connsiteY3" fmla="*/ 1800000 h 1800000"/>
                <a:gd name="-1" fmla="*/ 2380593 w 8599257"/>
                <a:gd name="-2" fmla="*/ 0 h 1800000"/>
                <a:gd name="-3" fmla="*/ 8599257 w 8599257"/>
                <a:gd name="-4" fmla="*/ 0 h 1800000"/>
                <a:gd name="-5" fmla="*/ 7201881 w 8599257"/>
                <a:gd name="-6" fmla="*/ 1800000 h 1800000"/>
                <a:gd name="-7" fmla="*/ 0 w 8599257"/>
                <a:gd name="-8" fmla="*/ 1800000 h 1800000"/>
                <a:gd name="connsiteX4" fmla="*/ 2380593 w 8599257"/>
                <a:gd name="connsiteY4" fmla="*/ 0 h 1800000"/>
                <a:gd name="-9" fmla="*/ 0 w 6218664"/>
                <a:gd name="-10" fmla="*/ 0 h 1800000"/>
                <a:gd name="-11" fmla="*/ 6218664 w 6218664"/>
                <a:gd name="-12" fmla="*/ 0 h 1800000"/>
                <a:gd name="-13" fmla="*/ 4821288 w 6218664"/>
                <a:gd name="-14" fmla="*/ 1800000 h 1800000"/>
                <a:gd name="-15" fmla="*/ 43630 w 6218664"/>
                <a:gd name="-16" fmla="*/ 1800000 h 1800000"/>
                <a:gd name="-17" fmla="*/ 0 w 6218664"/>
                <a:gd name="-18" fmla="*/ 0 h 1800000"/>
                <a:gd name="-19" fmla="*/ 0 w 6176134"/>
                <a:gd name="-20" fmla="*/ 0 h 1821265"/>
                <a:gd name="-21" fmla="*/ 6176134 w 6176134"/>
                <a:gd name="-22" fmla="*/ 21265 h 1821265"/>
                <a:gd name="-23" fmla="*/ 4778758 w 6176134"/>
                <a:gd name="-24" fmla="*/ 1821265 h 1821265"/>
                <a:gd name="-25" fmla="*/ 1100 w 6176134"/>
                <a:gd name="-26" fmla="*/ 1821265 h 1821265"/>
                <a:gd name="-27" fmla="*/ 0 w 6176134"/>
                <a:gd name="-28" fmla="*/ 0 h 1821265"/>
              </a:gdLst>
              <a:ahLst/>
              <a:cxnLst>
                <a:cxn ang="0">
                  <a:pos x="-19" y="-20"/>
                </a:cxn>
                <a:cxn ang="0">
                  <a:pos x="-21" y="-22"/>
                </a:cxn>
                <a:cxn ang="0">
                  <a:pos x="-23" y="-24"/>
                </a:cxn>
                <a:cxn ang="0">
                  <a:pos x="-25" y="-26"/>
                </a:cxn>
                <a:cxn ang="0">
                  <a:pos x="-27" y="-28"/>
                </a:cxn>
              </a:cxnLst>
              <a:rect l="l" t="t" r="r" b="b"/>
              <a:pathLst>
                <a:path w="6176134" h="1821265">
                  <a:moveTo>
                    <a:pt x="0" y="0"/>
                  </a:moveTo>
                  <a:lnTo>
                    <a:pt x="6176134" y="21265"/>
                  </a:lnTo>
                  <a:lnTo>
                    <a:pt x="4778758" y="1821265"/>
                  </a:lnTo>
                  <a:lnTo>
                    <a:pt x="1100" y="1821265"/>
                  </a:lnTo>
                  <a:cubicBezTo>
                    <a:pt x="1100" y="1221265"/>
                    <a:pt x="0" y="600000"/>
                    <a:pt x="0" y="0"/>
                  </a:cubicBezTo>
                  <a:close/>
                </a:path>
              </a:pathLst>
            </a:custGeom>
            <a:gradFill>
              <a:gsLst>
                <a:gs pos="0">
                  <a:srgbClr val="AC0000"/>
                </a:gs>
                <a:gs pos="100000">
                  <a:srgbClr val="D7060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65"/>
            <p:cNvCxnSpPr/>
            <p:nvPr/>
          </p:nvCxnSpPr>
          <p:spPr>
            <a:xfrm flipV="1">
              <a:off x="6012160" y="1"/>
              <a:ext cx="1536706" cy="1979479"/>
            </a:xfrm>
            <a:prstGeom prst="line">
              <a:avLst/>
            </a:prstGeom>
            <a:ln w="38100">
              <a:gradFill>
                <a:gsLst>
                  <a:gs pos="0">
                    <a:srgbClr val="C00000"/>
                  </a:gs>
                  <a:gs pos="50000">
                    <a:srgbClr val="FF0000"/>
                  </a:gs>
                  <a:gs pos="100000">
                    <a:srgbClr val="FF0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6" name="任意多边形: 形状 72"/>
            <p:cNvSpPr/>
            <p:nvPr/>
          </p:nvSpPr>
          <p:spPr>
            <a:xfrm>
              <a:off x="-87505" y="4912473"/>
              <a:ext cx="3897722" cy="298244"/>
            </a:xfrm>
            <a:custGeom>
              <a:avLst/>
              <a:gdLst>
                <a:gd name="connsiteX0" fmla="*/ 0 w 8599257"/>
                <a:gd name="connsiteY0" fmla="*/ 0 h 1800000"/>
                <a:gd name="connsiteX1" fmla="*/ 8599257 w 8599257"/>
                <a:gd name="connsiteY1" fmla="*/ 0 h 1800000"/>
                <a:gd name="connsiteX2" fmla="*/ 7201881 w 8599257"/>
                <a:gd name="connsiteY2" fmla="*/ 1800000 h 1800000"/>
                <a:gd name="connsiteX3" fmla="*/ 0 w 8599257"/>
                <a:gd name="connsiteY3" fmla="*/ 1800000 h 1800000"/>
                <a:gd name="-1" fmla="*/ 4240924 w 8599257"/>
                <a:gd name="-2" fmla="*/ 0 h 1800000"/>
                <a:gd name="-3" fmla="*/ 8599257 w 8599257"/>
                <a:gd name="-4" fmla="*/ 0 h 1800000"/>
                <a:gd name="-5" fmla="*/ 7201881 w 8599257"/>
                <a:gd name="-6" fmla="*/ 1800000 h 1800000"/>
                <a:gd name="-7" fmla="*/ 0 w 8599257"/>
                <a:gd name="-8" fmla="*/ 1800000 h 1800000"/>
                <a:gd name="connsiteX4" fmla="*/ 4240924 w 8599257"/>
                <a:gd name="connsiteY4" fmla="*/ 0 h 1800000"/>
                <a:gd name="-9" fmla="*/ 0 w 4358333"/>
                <a:gd name="-10" fmla="*/ 0 h 1831531"/>
                <a:gd name="-11" fmla="*/ 4358333 w 4358333"/>
                <a:gd name="-12" fmla="*/ 0 h 1831531"/>
                <a:gd name="-13" fmla="*/ 2960957 w 4358333"/>
                <a:gd name="-14" fmla="*/ 1800000 h 1831531"/>
                <a:gd name="-15" fmla="*/ 0 w 4358333"/>
                <a:gd name="-16" fmla="*/ 1831531 h 1831531"/>
                <a:gd name="-17" fmla="*/ 0 w 4358333"/>
                <a:gd name="-18" fmla="*/ 0 h 1831531"/>
                <a:gd name="-19" fmla="*/ 0 w 4358333"/>
                <a:gd name="-20" fmla="*/ 0 h 1831531"/>
                <a:gd name="-21" fmla="*/ 4358333 w 4358333"/>
                <a:gd name="-22" fmla="*/ 0 h 1831531"/>
                <a:gd name="-23" fmla="*/ 3875357 w 4358333"/>
                <a:gd name="-24" fmla="*/ 633352 h 1831531"/>
                <a:gd name="-25" fmla="*/ 0 w 4358333"/>
                <a:gd name="-26" fmla="*/ 1831531 h 1831531"/>
                <a:gd name="-27" fmla="*/ 0 w 4358333"/>
                <a:gd name="-28" fmla="*/ 0 h 1831531"/>
                <a:gd name="-29" fmla="*/ 0 w 4358333"/>
                <a:gd name="-30" fmla="*/ 0 h 649118"/>
                <a:gd name="-31" fmla="*/ 4358333 w 4358333"/>
                <a:gd name="-32" fmla="*/ 0 h 649118"/>
                <a:gd name="-33" fmla="*/ 3875357 w 4358333"/>
                <a:gd name="-34" fmla="*/ 633352 h 649118"/>
                <a:gd name="-35" fmla="*/ 47297 w 4358333"/>
                <a:gd name="-36" fmla="*/ 649118 h 649118"/>
                <a:gd name="-37" fmla="*/ 0 w 4358333"/>
                <a:gd name="-38" fmla="*/ 0 h 649118"/>
                <a:gd name="-39" fmla="*/ 505596 w 4311036"/>
                <a:gd name="-40" fmla="*/ 10632 h 649118"/>
                <a:gd name="-41" fmla="*/ 4311036 w 4311036"/>
                <a:gd name="-42" fmla="*/ 0 h 649118"/>
                <a:gd name="-43" fmla="*/ 3828060 w 4311036"/>
                <a:gd name="-44" fmla="*/ 633352 h 649118"/>
                <a:gd name="-45" fmla="*/ 0 w 4311036"/>
                <a:gd name="-46" fmla="*/ 649118 h 649118"/>
                <a:gd name="-47" fmla="*/ 505596 w 4311036"/>
                <a:gd name="-48" fmla="*/ 10632 h 649118"/>
                <a:gd name="-49" fmla="*/ 5866 w 3811306"/>
                <a:gd name="-50" fmla="*/ 10632 h 633352"/>
                <a:gd name="-51" fmla="*/ 3811306 w 3811306"/>
                <a:gd name="-52" fmla="*/ 0 h 633352"/>
                <a:gd name="-53" fmla="*/ 3328330 w 3811306"/>
                <a:gd name="-54" fmla="*/ 633352 h 633352"/>
                <a:gd name="-55" fmla="*/ 0 w 3811306"/>
                <a:gd name="-56" fmla="*/ 276979 h 633352"/>
                <a:gd name="-57" fmla="*/ 5866 w 3811306"/>
                <a:gd name="-58" fmla="*/ 10632 h 633352"/>
                <a:gd name="-59" fmla="*/ 5866 w 3811306"/>
                <a:gd name="-60" fmla="*/ 10632 h 276979"/>
                <a:gd name="-61" fmla="*/ 3811306 w 3811306"/>
                <a:gd name="-62" fmla="*/ 0 h 276979"/>
                <a:gd name="-63" fmla="*/ 3604776 w 3811306"/>
                <a:gd name="-64" fmla="*/ 271845 h 276979"/>
                <a:gd name="-65" fmla="*/ 0 w 3811306"/>
                <a:gd name="-66" fmla="*/ 276979 h 276979"/>
                <a:gd name="-67" fmla="*/ 5866 w 3811306"/>
                <a:gd name="-68" fmla="*/ 10632 h 276979"/>
                <a:gd name="-69" fmla="*/ 0 w 3837337"/>
                <a:gd name="-70" fmla="*/ 21265 h 276979"/>
                <a:gd name="-71" fmla="*/ 3837337 w 3837337"/>
                <a:gd name="-72" fmla="*/ 0 h 276979"/>
                <a:gd name="-73" fmla="*/ 3630807 w 3837337"/>
                <a:gd name="-74" fmla="*/ 271845 h 276979"/>
                <a:gd name="-75" fmla="*/ 26031 w 3837337"/>
                <a:gd name="-76" fmla="*/ 276979 h 276979"/>
                <a:gd name="-77" fmla="*/ 0 w 3837337"/>
                <a:gd name="-78" fmla="*/ 21265 h 276979"/>
                <a:gd name="-79" fmla="*/ 16500 w 3853837"/>
                <a:gd name="-80" fmla="*/ 21265 h 298244"/>
                <a:gd name="-81" fmla="*/ 3853837 w 3853837"/>
                <a:gd name="-82" fmla="*/ 0 h 298244"/>
                <a:gd name="-83" fmla="*/ 3647307 w 3853837"/>
                <a:gd name="-84" fmla="*/ 271845 h 298244"/>
                <a:gd name="-85" fmla="*/ 0 w 3853837"/>
                <a:gd name="-86" fmla="*/ 298244 h 298244"/>
                <a:gd name="-87" fmla="*/ 16500 w 3853837"/>
                <a:gd name="-88" fmla="*/ 21265 h 298244"/>
                <a:gd name="-89" fmla="*/ 0 w 3897722"/>
                <a:gd name="-90" fmla="*/ 12639 h 298244"/>
                <a:gd name="-91" fmla="*/ 3897722 w 3897722"/>
                <a:gd name="-92" fmla="*/ 0 h 298244"/>
                <a:gd name="-93" fmla="*/ 3691192 w 3897722"/>
                <a:gd name="-94" fmla="*/ 271845 h 298244"/>
                <a:gd name="-95" fmla="*/ 43885 w 3897722"/>
                <a:gd name="-96" fmla="*/ 298244 h 298244"/>
                <a:gd name="-97" fmla="*/ 0 w 3897722"/>
                <a:gd name="-98" fmla="*/ 12639 h 298244"/>
              </a:gdLst>
              <a:ahLst/>
              <a:cxnLst>
                <a:cxn ang="0">
                  <a:pos x="-89" y="-90"/>
                </a:cxn>
                <a:cxn ang="0">
                  <a:pos x="-91" y="-92"/>
                </a:cxn>
                <a:cxn ang="0">
                  <a:pos x="-93" y="-94"/>
                </a:cxn>
                <a:cxn ang="0">
                  <a:pos x="-95" y="-96"/>
                </a:cxn>
                <a:cxn ang="0">
                  <a:pos x="-97" y="-98"/>
                </a:cxn>
              </a:cxnLst>
              <a:rect l="l" t="t" r="r" b="b"/>
              <a:pathLst>
                <a:path w="3897722" h="298244">
                  <a:moveTo>
                    <a:pt x="0" y="12639"/>
                  </a:moveTo>
                  <a:lnTo>
                    <a:pt x="3897722" y="0"/>
                  </a:lnTo>
                  <a:lnTo>
                    <a:pt x="3691192" y="271845"/>
                  </a:lnTo>
                  <a:lnTo>
                    <a:pt x="43885" y="298244"/>
                  </a:lnTo>
                  <a:lnTo>
                    <a:pt x="0" y="12639"/>
                  </a:lnTo>
                  <a:close/>
                </a:path>
              </a:pathLst>
            </a:custGeom>
            <a:gradFill>
              <a:gsLst>
                <a:gs pos="0">
                  <a:srgbClr val="AC0000"/>
                </a:gs>
                <a:gs pos="100000">
                  <a:srgbClr val="D7060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18" name="直接连接符 65"/>
            <p:cNvCxnSpPr/>
            <p:nvPr/>
          </p:nvCxnSpPr>
          <p:spPr>
            <a:xfrm flipV="1">
              <a:off x="4231789" y="3195631"/>
              <a:ext cx="1564347" cy="2015086"/>
            </a:xfrm>
            <a:prstGeom prst="line">
              <a:avLst/>
            </a:prstGeom>
            <a:ln w="38100">
              <a:solidFill>
                <a:srgbClr val="D70601"/>
              </a:solidFill>
            </a:ln>
          </p:spPr>
          <p:style>
            <a:lnRef idx="1">
              <a:schemeClr val="accent1"/>
            </a:lnRef>
            <a:fillRef idx="0">
              <a:schemeClr val="accent1"/>
            </a:fillRef>
            <a:effectRef idx="0">
              <a:schemeClr val="accent1"/>
            </a:effectRef>
            <a:fontRef idx="minor">
              <a:schemeClr val="tx1"/>
            </a:fontRef>
          </p:style>
        </p:cxnSp>
      </p:grpSp>
      <p:sp>
        <p:nvSpPr>
          <p:cNvPr id="19" name="文本框 70"/>
          <p:cNvSpPr txBox="1"/>
          <p:nvPr/>
        </p:nvSpPr>
        <p:spPr>
          <a:xfrm rot="18496869">
            <a:off x="5038491" y="2221863"/>
            <a:ext cx="3704906" cy="707886"/>
          </a:xfrm>
          <a:prstGeom prst="rect">
            <a:avLst/>
          </a:prstGeom>
          <a:noFill/>
        </p:spPr>
        <p:txBody>
          <a:bodyPr wrap="square" rtlCol="0">
            <a:spAutoFit/>
            <a:scene3d>
              <a:camera prst="orthographicFront"/>
              <a:lightRig rig="threePt" dir="t"/>
            </a:scene3d>
            <a:sp3d contourW="12700"/>
          </a:bodyPr>
          <a:lstStyle/>
          <a:p>
            <a:pPr algn="ctr"/>
            <a:r>
              <a:rPr lang="en-US" altLang="zh-CN" sz="4000" b="1" dirty="0" smtClean="0">
                <a:solidFill>
                  <a:srgbClr val="C00000"/>
                </a:solidFill>
                <a:latin typeface="思源黑体 CN Bold" pitchFamily="34" charset="-122"/>
                <a:ea typeface="思源黑体 CN Bold" pitchFamily="34" charset="-122"/>
                <a:sym typeface="Arial" charset="0"/>
              </a:rPr>
              <a:t>2020</a:t>
            </a:r>
            <a:endParaRPr lang="zh-CN" altLang="en-US" sz="4000" b="1" dirty="0">
              <a:solidFill>
                <a:srgbClr val="C00000"/>
              </a:solidFill>
              <a:latin typeface="思源黑体 CN Bold" pitchFamily="34" charset="-122"/>
              <a:ea typeface="思源黑体 CN Bold" pitchFamily="34" charset="-122"/>
              <a:sym typeface="Arial" charset="0"/>
            </a:endParaRPr>
          </a:p>
        </p:txBody>
      </p:sp>
      <p:sp>
        <p:nvSpPr>
          <p:cNvPr id="11" name="文本框 70"/>
          <p:cNvSpPr txBox="1"/>
          <p:nvPr/>
        </p:nvSpPr>
        <p:spPr>
          <a:xfrm>
            <a:off x="251520" y="2378373"/>
            <a:ext cx="5904656" cy="769441"/>
          </a:xfrm>
          <a:prstGeom prst="rect">
            <a:avLst/>
          </a:prstGeom>
          <a:noFill/>
        </p:spPr>
        <p:txBody>
          <a:bodyPr wrap="square" rtlCol="0">
            <a:spAutoFit/>
            <a:scene3d>
              <a:camera prst="orthographicFront"/>
              <a:lightRig rig="threePt" dir="t"/>
            </a:scene3d>
            <a:sp3d contourW="12700"/>
          </a:bodyPr>
          <a:lstStyle/>
          <a:p>
            <a:pPr algn="ctr"/>
            <a:r>
              <a:rPr lang="zh-CN" altLang="en-US" sz="4400" b="1" dirty="0">
                <a:solidFill>
                  <a:schemeClr val="bg1"/>
                </a:solidFill>
                <a:latin typeface="Microsoft JhengHei" charset="-120"/>
                <a:ea typeface="Microsoft JhengHei" charset="-120"/>
                <a:cs typeface="Microsoft JhengHei" charset="-120"/>
                <a:sym typeface="Arial" charset="0"/>
              </a:rPr>
              <a:t>與</a:t>
            </a:r>
            <a:r>
              <a:rPr lang="zh-CN" altLang="en-US" sz="4400" b="1" dirty="0" smtClean="0">
                <a:solidFill>
                  <a:schemeClr val="bg1"/>
                </a:solidFill>
                <a:latin typeface="Microsoft JhengHei" charset="-120"/>
                <a:ea typeface="Microsoft JhengHei" charset="-120"/>
                <a:cs typeface="Microsoft JhengHei" charset="-120"/>
                <a:sym typeface="Arial" charset="0"/>
              </a:rPr>
              <a:t>您攜手，共同抗疫</a:t>
            </a:r>
            <a:endParaRPr lang="en-US" altLang="zh-CN" sz="4400" b="1" dirty="0" smtClean="0">
              <a:solidFill>
                <a:schemeClr val="bg1"/>
              </a:solidFill>
              <a:latin typeface="Microsoft JhengHei" charset="-120"/>
              <a:ea typeface="Microsoft JhengHei" charset="-120"/>
              <a:cs typeface="Microsoft JhengHei" charset="-120"/>
              <a:sym typeface="Arial" charset="0"/>
            </a:endParaRPr>
          </a:p>
        </p:txBody>
      </p:sp>
      <p:grpSp>
        <p:nvGrpSpPr>
          <p:cNvPr id="15" name="群組 14"/>
          <p:cNvGrpSpPr/>
          <p:nvPr/>
        </p:nvGrpSpPr>
        <p:grpSpPr>
          <a:xfrm>
            <a:off x="35496" y="987574"/>
            <a:ext cx="7075327" cy="741662"/>
            <a:chOff x="179512" y="-769460"/>
            <a:chExt cx="7075327" cy="741662"/>
          </a:xfrm>
        </p:grpSpPr>
        <p:pic>
          <p:nvPicPr>
            <p:cNvPr id="17"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0"/>
          <p:cNvSpPr txBox="1"/>
          <p:nvPr/>
        </p:nvSpPr>
        <p:spPr>
          <a:xfrm>
            <a:off x="620144" y="291040"/>
            <a:ext cx="2646878" cy="461665"/>
          </a:xfrm>
          <a:prstGeom prst="rect">
            <a:avLst/>
          </a:prstGeom>
          <a:noFill/>
        </p:spPr>
        <p:txBody>
          <a:bodyPr wrap="none" rtlCol="0">
            <a:spAutoFit/>
          </a:bodyPr>
          <a:lstStyle/>
          <a:p>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中</a:t>
            </a:r>
            <a:r>
              <a:rPr kumimoji="1" lang="zh-CN"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總中</a:t>
            </a:r>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銀</a:t>
            </a:r>
            <a:r>
              <a:rPr kumimoji="1" lang="zh-CN"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攜手</a:t>
            </a:r>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抗疫</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16" name="群組 15"/>
          <p:cNvGrpSpPr/>
          <p:nvPr/>
        </p:nvGrpSpPr>
        <p:grpSpPr>
          <a:xfrm>
            <a:off x="710828" y="915566"/>
            <a:ext cx="7692628" cy="0"/>
            <a:chOff x="777186" y="1131590"/>
            <a:chExt cx="7692628" cy="0"/>
          </a:xfrm>
        </p:grpSpPr>
        <p:cxnSp>
          <p:nvCxnSpPr>
            <p:cNvPr id="17" name="直線接點 16"/>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8" name="直線接點 17"/>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sp>
        <p:nvSpPr>
          <p:cNvPr id="2" name="矩形 1"/>
          <p:cNvSpPr/>
          <p:nvPr/>
        </p:nvSpPr>
        <p:spPr>
          <a:xfrm>
            <a:off x="718152" y="1923678"/>
            <a:ext cx="7742280" cy="2554545"/>
          </a:xfrm>
          <a:prstGeom prst="rect">
            <a:avLst/>
          </a:prstGeom>
          <a:solidFill>
            <a:schemeClr val="accent2">
              <a:lumMod val="20000"/>
              <a:lumOff val="80000"/>
            </a:schemeClr>
          </a:solidFill>
          <a:effectLst>
            <a:outerShdw blurRad="50800" dist="38100" dir="2700000" algn="tl" rotWithShape="0">
              <a:prstClr val="black">
                <a:alpha val="40000"/>
              </a:prstClr>
            </a:outerShdw>
          </a:effectLst>
        </p:spPr>
        <p:txBody>
          <a:bodyPr wrap="square">
            <a:spAutoFit/>
          </a:bodyPr>
          <a:lstStyle/>
          <a:p>
            <a:pPr>
              <a:lnSpc>
                <a:spcPct val="200000"/>
              </a:lnSpc>
            </a:pPr>
            <a:r>
              <a:rPr lang="zh-TW" altLang="en-US" sz="1600" dirty="0">
                <a:latin typeface="微軟正黑體" pitchFamily="34" charset="-120"/>
                <a:ea typeface="微軟正黑體" pitchFamily="34" charset="-120"/>
              </a:rPr>
              <a:t>        </a:t>
            </a:r>
            <a:r>
              <a:rPr lang="zh-TW" altLang="zh-TW" sz="1600" dirty="0">
                <a:latin typeface="微軟正黑體" pitchFamily="34" charset="-120"/>
                <a:ea typeface="微軟正黑體" pitchFamily="34" charset="-120"/>
              </a:rPr>
              <a:t>為積極響應特區政</a:t>
            </a:r>
            <a:r>
              <a:rPr lang="zh-TW" altLang="en-US" sz="1600" dirty="0">
                <a:latin typeface="微軟正黑體" pitchFamily="34" charset="-120"/>
                <a:ea typeface="微軟正黑體" pitchFamily="34" charset="-120"/>
              </a:rPr>
              <a:t>府防</a:t>
            </a:r>
            <a:r>
              <a:rPr lang="zh-TW" altLang="zh-TW" sz="1600" dirty="0">
                <a:latin typeface="微軟正黑體" pitchFamily="34" charset="-120"/>
                <a:ea typeface="微軟正黑體" pitchFamily="34" charset="-120"/>
              </a:rPr>
              <a:t>疫抗疫措施</a:t>
            </a:r>
            <a:r>
              <a:rPr lang="zh-TW" altLang="zh-TW" sz="1600" dirty="0" smtClean="0">
                <a:latin typeface="微軟正黑體" pitchFamily="34" charset="-120"/>
                <a:ea typeface="微軟正黑體" pitchFamily="34" charset="-120"/>
              </a:rPr>
              <a:t>，</a:t>
            </a:r>
            <a:r>
              <a:rPr lang="zh-CN" altLang="en-US" sz="1600" dirty="0">
                <a:latin typeface="微軟正黑體" pitchFamily="34" charset="-120"/>
                <a:ea typeface="微軟正黑體" pitchFamily="34" charset="-120"/>
              </a:rPr>
              <a:t>澳門中華總商</a:t>
            </a:r>
            <a:r>
              <a:rPr lang="zh-CN" altLang="en-US" sz="1600" dirty="0" smtClean="0">
                <a:latin typeface="微軟正黑體" pitchFamily="34" charset="-120"/>
                <a:ea typeface="微軟正黑體" pitchFamily="34" charset="-120"/>
              </a:rPr>
              <a:t>會</a:t>
            </a:r>
            <a:r>
              <a:rPr lang="zh-TW" altLang="en-US" sz="1600" dirty="0" smtClean="0">
                <a:latin typeface="微軟正黑體" pitchFamily="34" charset="-120"/>
                <a:ea typeface="微軟正黑體" pitchFamily="34" charset="-120"/>
              </a:rPr>
              <a:t>與</a:t>
            </a:r>
            <a:r>
              <a:rPr lang="zh-CN" altLang="en-US" sz="1600" dirty="0" smtClean="0">
                <a:latin typeface="微軟正黑體" pitchFamily="34" charset="-120"/>
                <a:ea typeface="微軟正黑體" pitchFamily="34" charset="-120"/>
              </a:rPr>
              <a:t>中國銀行澳門分行緊密合作</a:t>
            </a:r>
            <a:r>
              <a:rPr lang="zh-TW" altLang="en-US" sz="1600" dirty="0" smtClean="0">
                <a:latin typeface="微軟正黑體" pitchFamily="34" charset="-120"/>
                <a:ea typeface="微軟正黑體" pitchFamily="34" charset="-120"/>
              </a:rPr>
              <a:t>，</a:t>
            </a:r>
            <a:r>
              <a:rPr lang="zh-TW" altLang="zh-TW" sz="1600" dirty="0" smtClean="0">
                <a:latin typeface="微軟正黑體" pitchFamily="34" charset="-120"/>
                <a:ea typeface="微軟正黑體" pitchFamily="34" charset="-120"/>
              </a:rPr>
              <a:t>支持本地</a:t>
            </a:r>
            <a:r>
              <a:rPr lang="zh-TW" altLang="en-US" sz="1600" dirty="0" smtClean="0">
                <a:latin typeface="微軟正黑體" pitchFamily="34" charset="-120"/>
                <a:ea typeface="微軟正黑體" pitchFamily="34" charset="-120"/>
              </a:rPr>
              <a:t>中小微</a:t>
            </a:r>
            <a:r>
              <a:rPr lang="zh-TW" altLang="zh-TW" sz="1600" dirty="0" smtClean="0">
                <a:latin typeface="微軟正黑體" pitchFamily="34" charset="-120"/>
                <a:ea typeface="微軟正黑體" pitchFamily="34" charset="-120"/>
              </a:rPr>
              <a:t>企應</a:t>
            </a:r>
            <a:r>
              <a:rPr lang="zh-TW" altLang="zh-TW" sz="1600" dirty="0">
                <a:latin typeface="微軟正黑體" pitchFamily="34" charset="-120"/>
                <a:ea typeface="微軟正黑體" pitchFamily="34" charset="-120"/>
              </a:rPr>
              <a:t>對抗疫難關</a:t>
            </a:r>
            <a:r>
              <a:rPr lang="zh-TW" altLang="zh-TW" sz="1600" dirty="0" smtClean="0">
                <a:latin typeface="微軟正黑體" pitchFamily="34" charset="-120"/>
                <a:ea typeface="微軟正黑體" pitchFamily="34" charset="-120"/>
              </a:rPr>
              <a:t>，</a:t>
            </a:r>
            <a:r>
              <a:rPr lang="zh-CN" altLang="en-US" sz="1600" dirty="0">
                <a:latin typeface="微軟正黑體" pitchFamily="34" charset="-120"/>
                <a:ea typeface="微軟正黑體" pitchFamily="34" charset="-120"/>
              </a:rPr>
              <a:t>聯</a:t>
            </a:r>
            <a:r>
              <a:rPr lang="zh-CN" altLang="en-US" sz="1600" dirty="0" smtClean="0">
                <a:latin typeface="微軟正黑體" pitchFamily="34" charset="-120"/>
                <a:ea typeface="微軟正黑體" pitchFamily="34" charset="-120"/>
              </a:rPr>
              <a:t>合推出抗疫及提振經濟支持措施。中銀</a:t>
            </a:r>
            <a:r>
              <a:rPr lang="zh-TW" altLang="zh-TW" sz="1600" dirty="0" smtClean="0">
                <a:latin typeface="微軟正黑體" pitchFamily="34" charset="-120"/>
                <a:ea typeface="微軟正黑體" pitchFamily="34" charset="-120"/>
              </a:rPr>
              <a:t>推出</a:t>
            </a:r>
            <a:r>
              <a:rPr lang="zh-TW" altLang="zh-TW" sz="1600" dirty="0">
                <a:latin typeface="微軟正黑體" pitchFamily="34" charset="-120"/>
                <a:ea typeface="微軟正黑體" pitchFamily="34" charset="-120"/>
              </a:rPr>
              <a:t>不低於</a:t>
            </a:r>
            <a:r>
              <a:rPr lang="en-US" altLang="zh-TW" sz="1600" dirty="0">
                <a:latin typeface="微軟正黑體" pitchFamily="34" charset="-120"/>
                <a:ea typeface="微軟正黑體" pitchFamily="34" charset="-120"/>
              </a:rPr>
              <a:t>50</a:t>
            </a:r>
            <a:r>
              <a:rPr lang="zh-TW" altLang="zh-TW" sz="1600" dirty="0">
                <a:latin typeface="微軟正黑體" pitchFamily="34" charset="-120"/>
                <a:ea typeface="微軟正黑體" pitchFamily="34" charset="-120"/>
              </a:rPr>
              <a:t>億澳門元的</a:t>
            </a:r>
            <a:r>
              <a:rPr lang="zh-TW" altLang="zh-TW" sz="1600" b="1" dirty="0">
                <a:solidFill>
                  <a:srgbClr val="FF0000"/>
                </a:solidFill>
                <a:latin typeface="微軟正黑體" pitchFamily="34" charset="-120"/>
                <a:ea typeface="微軟正黑體" pitchFamily="34" charset="-120"/>
              </a:rPr>
              <a:t>企業特別貸款計劃及七項</a:t>
            </a:r>
            <a:r>
              <a:rPr lang="zh-TW" altLang="en-US" sz="1600" b="1" dirty="0">
                <a:solidFill>
                  <a:srgbClr val="FF0000"/>
                </a:solidFill>
                <a:latin typeface="微軟正黑體" pitchFamily="34" charset="-120"/>
                <a:ea typeface="微軟正黑體" pitchFamily="34" charset="-120"/>
              </a:rPr>
              <a:t>抗疫</a:t>
            </a:r>
            <a:r>
              <a:rPr lang="zh-TW" altLang="zh-TW" sz="1600" b="1" dirty="0" smtClean="0">
                <a:solidFill>
                  <a:srgbClr val="FF0000"/>
                </a:solidFill>
                <a:latin typeface="微軟正黑體" pitchFamily="34" charset="-120"/>
                <a:ea typeface="微軟正黑體" pitchFamily="34" charset="-120"/>
              </a:rPr>
              <a:t>措施</a:t>
            </a:r>
            <a:r>
              <a:rPr lang="zh-CN" altLang="en-US" sz="1600" dirty="0" smtClean="0">
                <a:latin typeface="微軟正黑體" pitchFamily="34" charset="-120"/>
                <a:ea typeface="微軟正黑體" pitchFamily="34" charset="-120"/>
              </a:rPr>
              <a:t>和</a:t>
            </a:r>
            <a:r>
              <a:rPr lang="zh-TW" altLang="en-US" sz="1600" b="1" dirty="0" smtClean="0">
                <a:solidFill>
                  <a:srgbClr val="FF0000"/>
                </a:solidFill>
                <a:latin typeface="微軟正黑體" pitchFamily="34" charset="-120"/>
                <a:ea typeface="微軟正黑體" pitchFamily="34" charset="-120"/>
                <a:cs typeface="Microsoft JhengHei" charset="-120"/>
              </a:rPr>
              <a:t>五</a:t>
            </a:r>
            <a:r>
              <a:rPr lang="zh-TW" altLang="en-US" sz="1600" b="1" dirty="0">
                <a:solidFill>
                  <a:srgbClr val="FF0000"/>
                </a:solidFill>
                <a:latin typeface="微軟正黑體" pitchFamily="34" charset="-120"/>
                <a:ea typeface="微軟正黑體" pitchFamily="34" charset="-120"/>
                <a:cs typeface="Microsoft JhengHei" charset="-120"/>
              </a:rPr>
              <a:t>項穩經濟保民生金融措施</a:t>
            </a:r>
            <a:r>
              <a:rPr lang="zh-TW" altLang="zh-TW" sz="1600" dirty="0" smtClean="0">
                <a:latin typeface="微軟正黑體" pitchFamily="34" charset="-120"/>
                <a:ea typeface="微軟正黑體" pitchFamily="34" charset="-120"/>
              </a:rPr>
              <a:t>，</a:t>
            </a:r>
            <a:r>
              <a:rPr lang="zh-CN" altLang="en-US" sz="1600" dirty="0">
                <a:latin typeface="微軟正黑體" pitchFamily="34" charset="-120"/>
                <a:ea typeface="微軟正黑體" pitchFamily="34" charset="-120"/>
              </a:rPr>
              <a:t>中總</a:t>
            </a:r>
            <a:r>
              <a:rPr lang="zh-CN" altLang="en-US" sz="1600" dirty="0" smtClean="0">
                <a:latin typeface="微軟正黑體" pitchFamily="34" charset="-120"/>
                <a:ea typeface="微軟正黑體" pitchFamily="34" charset="-120"/>
              </a:rPr>
              <a:t>方面協調資源聯</a:t>
            </a:r>
            <a:r>
              <a:rPr lang="zh-CN" altLang="en-US" sz="1600" dirty="0">
                <a:latin typeface="微軟正黑體" pitchFamily="34" charset="-120"/>
                <a:ea typeface="微軟正黑體" pitchFamily="34" charset="-120"/>
              </a:rPr>
              <a:t>合中銀</a:t>
            </a:r>
            <a:r>
              <a:rPr lang="zh-CN" altLang="en-US" sz="1600" dirty="0" smtClean="0">
                <a:latin typeface="微軟正黑體" pitchFamily="34" charset="-120"/>
                <a:ea typeface="微軟正黑體" pitchFamily="34" charset="-120"/>
              </a:rPr>
              <a:t>為中小微企業提供</a:t>
            </a:r>
            <a:r>
              <a:rPr lang="zh-CN" altLang="en-US" sz="1600" b="1" dirty="0" smtClean="0">
                <a:solidFill>
                  <a:srgbClr val="FF0000"/>
                </a:solidFill>
                <a:latin typeface="微軟正黑體" pitchFamily="34" charset="-120"/>
                <a:ea typeface="微軟正黑體" pitchFamily="34" charset="-120"/>
              </a:rPr>
              <a:t>金融撮合及市場資訊</a:t>
            </a:r>
            <a:r>
              <a:rPr lang="zh-CN" altLang="en-US" sz="1600" dirty="0" smtClean="0">
                <a:latin typeface="微軟正黑體" pitchFamily="34" charset="-120"/>
                <a:ea typeface="微軟正黑體" pitchFamily="34" charset="-120"/>
              </a:rPr>
              <a:t>支持，</a:t>
            </a:r>
            <a:r>
              <a:rPr lang="zh-TW" altLang="en-US" sz="1600" dirty="0" smtClean="0">
                <a:latin typeface="微軟正黑體" pitchFamily="34" charset="-120"/>
                <a:ea typeface="微軟正黑體" pitchFamily="34" charset="-120"/>
                <a:cs typeface="Microsoft JhengHei" charset="-120"/>
              </a:rPr>
              <a:t>旨</a:t>
            </a:r>
            <a:r>
              <a:rPr lang="zh-CN" altLang="en-US" sz="1600" dirty="0" smtClean="0">
                <a:latin typeface="微軟正黑體" pitchFamily="34" charset="-120"/>
                <a:ea typeface="微軟正黑體" pitchFamily="34" charset="-120"/>
                <a:cs typeface="Microsoft JhengHei" charset="-120"/>
              </a:rPr>
              <a:t>在</a:t>
            </a:r>
            <a:r>
              <a:rPr lang="zh-TW" altLang="zh-TW" sz="1600" dirty="0" smtClean="0">
                <a:latin typeface="微軟正黑體" pitchFamily="34" charset="-120"/>
                <a:ea typeface="微軟正黑體" pitchFamily="34" charset="-120"/>
              </a:rPr>
              <a:t>共同</a:t>
            </a:r>
            <a:r>
              <a:rPr lang="zh-TW" altLang="zh-TW" sz="1600" dirty="0">
                <a:latin typeface="微軟正黑體" pitchFamily="34" charset="-120"/>
                <a:ea typeface="微軟正黑體" pitchFamily="34" charset="-120"/>
              </a:rPr>
              <a:t>抗疫、共克時</a:t>
            </a:r>
            <a:r>
              <a:rPr lang="zh-TW" altLang="zh-TW" sz="1600" dirty="0" smtClean="0">
                <a:latin typeface="微軟正黑體" pitchFamily="34" charset="-120"/>
                <a:ea typeface="微軟正黑體" pitchFamily="34" charset="-120"/>
              </a:rPr>
              <a:t>艱</a:t>
            </a:r>
            <a:r>
              <a:rPr lang="zh-CN" altLang="en-US" sz="1600" dirty="0" smtClean="0">
                <a:latin typeface="微軟正黑體" pitchFamily="34" charset="-120"/>
                <a:ea typeface="微軟正黑體" pitchFamily="34" charset="-120"/>
              </a:rPr>
              <a:t>、支</a:t>
            </a:r>
            <a:r>
              <a:rPr lang="zh-TW" altLang="en-US" sz="1600" dirty="0" smtClean="0">
                <a:latin typeface="微軟正黑體" pitchFamily="34" charset="-120"/>
                <a:ea typeface="微軟正黑體" pitchFamily="34" charset="-120"/>
              </a:rPr>
              <a:t>持</a:t>
            </a:r>
            <a:r>
              <a:rPr lang="zh-CN" altLang="en-US" sz="1600" dirty="0" smtClean="0">
                <a:latin typeface="微軟正黑體" pitchFamily="34" charset="-120"/>
                <a:ea typeface="微軟正黑體" pitchFamily="34" charset="-120"/>
              </a:rPr>
              <a:t>本地中小微企恢復</a:t>
            </a:r>
            <a:r>
              <a:rPr lang="zh-TW" altLang="en-US" sz="1600" dirty="0" smtClean="0">
                <a:latin typeface="微軟正黑體" pitchFamily="34" charset="-120"/>
                <a:ea typeface="微軟正黑體" pitchFamily="34" charset="-120"/>
              </a:rPr>
              <a:t>生機</a:t>
            </a:r>
            <a:r>
              <a:rPr lang="zh-TW" altLang="zh-TW" sz="1600" dirty="0" smtClean="0">
                <a:latin typeface="微軟正黑體" pitchFamily="34" charset="-120"/>
                <a:ea typeface="微軟正黑體" pitchFamily="34" charset="-120"/>
              </a:rPr>
              <a:t>。</a:t>
            </a:r>
            <a:endParaRPr lang="zh-TW" altLang="en-US" sz="1600" dirty="0">
              <a:latin typeface="微軟正黑體" pitchFamily="34" charset="-120"/>
              <a:ea typeface="微軟正黑體" pitchFamily="34" charset="-120"/>
              <a:cs typeface="Microsoft JhengHei" charset="-120"/>
            </a:endParaRPr>
          </a:p>
        </p:txBody>
      </p:sp>
      <p:sp>
        <p:nvSpPr>
          <p:cNvPr id="11" name="原创设计师QQ598969553          _6"/>
          <p:cNvSpPr/>
          <p:nvPr/>
        </p:nvSpPr>
        <p:spPr>
          <a:xfrm>
            <a:off x="3310063" y="1262852"/>
            <a:ext cx="2523874" cy="437536"/>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13" name="原创设计师QQ598969553          _7"/>
          <p:cNvSpPr txBox="1"/>
          <p:nvPr/>
        </p:nvSpPr>
        <p:spPr>
          <a:xfrm>
            <a:off x="3378477" y="1307544"/>
            <a:ext cx="2345651" cy="400110"/>
          </a:xfrm>
          <a:prstGeom prst="rect">
            <a:avLst/>
          </a:prstGeom>
          <a:noFill/>
        </p:spPr>
        <p:txBody>
          <a:bodyPr wrap="square" rtlCol="0">
            <a:spAutoFit/>
          </a:bodyPr>
          <a:lstStyle/>
          <a:p>
            <a:pPr algn="ctr" defTabSz="1216660">
              <a:spcBef>
                <a:spcPct val="20000"/>
              </a:spcBef>
              <a:defRPr/>
            </a:pPr>
            <a:r>
              <a:rPr lang="zh-TW" altLang="en-US" sz="2000" b="1" dirty="0" smtClean="0">
                <a:solidFill>
                  <a:schemeClr val="bg1"/>
                </a:solidFill>
                <a:latin typeface="Microsoft YaHei" pitchFamily="34" charset="-122"/>
                <a:ea typeface="Microsoft YaHei" pitchFamily="34" charset="-122"/>
                <a:cs typeface="Microsoft JhengHei" charset="-120"/>
              </a:rPr>
              <a:t>全力支持中小微企</a:t>
            </a:r>
            <a:endParaRPr lang="en-US" altLang="zh-TW" sz="2000" b="1" dirty="0">
              <a:solidFill>
                <a:schemeClr val="bg1"/>
              </a:solidFill>
              <a:latin typeface="Microsoft YaHei" pitchFamily="34" charset="-122"/>
              <a:ea typeface="Microsoft YaHei" pitchFamily="34" charset="-122"/>
              <a:cs typeface="Microsoft JhengHei" charset="-120"/>
            </a:endParaRPr>
          </a:p>
        </p:txBody>
      </p:sp>
      <p:grpSp>
        <p:nvGrpSpPr>
          <p:cNvPr id="23" name="群組 22"/>
          <p:cNvGrpSpPr/>
          <p:nvPr/>
        </p:nvGrpSpPr>
        <p:grpSpPr>
          <a:xfrm>
            <a:off x="4697020" y="382965"/>
            <a:ext cx="3687440" cy="386531"/>
            <a:chOff x="179512" y="-769460"/>
            <a:chExt cx="7075327" cy="741662"/>
          </a:xfrm>
        </p:grpSpPr>
        <p:pic>
          <p:nvPicPr>
            <p:cNvPr id="24"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0"/>
          <p:cNvSpPr txBox="1"/>
          <p:nvPr/>
        </p:nvSpPr>
        <p:spPr>
          <a:xfrm>
            <a:off x="620144" y="291040"/>
            <a:ext cx="2339102"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抗疫貸</a:t>
            </a:r>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應急</a:t>
            </a:r>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貸款</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16" name="群組 15"/>
          <p:cNvGrpSpPr/>
          <p:nvPr/>
        </p:nvGrpSpPr>
        <p:grpSpPr>
          <a:xfrm>
            <a:off x="710828" y="915566"/>
            <a:ext cx="7692628" cy="0"/>
            <a:chOff x="777186" y="1131590"/>
            <a:chExt cx="7692628" cy="0"/>
          </a:xfrm>
        </p:grpSpPr>
        <p:cxnSp>
          <p:nvCxnSpPr>
            <p:cNvPr id="17" name="直線接點 16"/>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8" name="直線接點 17"/>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sp>
        <p:nvSpPr>
          <p:cNvPr id="21" name="原创设计师QQ598969553          _3"/>
          <p:cNvSpPr/>
          <p:nvPr/>
        </p:nvSpPr>
        <p:spPr>
          <a:xfrm>
            <a:off x="1115616" y="1268090"/>
            <a:ext cx="6912768" cy="3607916"/>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原创设计师QQ598969553          _4"/>
          <p:cNvSpPr/>
          <p:nvPr/>
        </p:nvSpPr>
        <p:spPr>
          <a:xfrm>
            <a:off x="1187624" y="1552019"/>
            <a:ext cx="6768751" cy="3323987"/>
          </a:xfrm>
          <a:prstGeom prst="rect">
            <a:avLst/>
          </a:prstGeom>
        </p:spPr>
        <p:txBody>
          <a:bodyPr wrap="square">
            <a:spAutoFit/>
          </a:bodyPr>
          <a:lstStyle/>
          <a:p>
            <a:pPr>
              <a:lnSpc>
                <a:spcPct val="150000"/>
              </a:lnSpc>
            </a:pPr>
            <a:r>
              <a:rPr lang="zh-TW" altLang="en-US" sz="1400" dirty="0">
                <a:solidFill>
                  <a:srgbClr val="000000"/>
                </a:solidFill>
                <a:latin typeface="Microsoft JhengHei" charset="-120"/>
                <a:ea typeface="Microsoft JhengHei" charset="-120"/>
                <a:cs typeface="Microsoft JhengHei" charset="-120"/>
              </a:rPr>
              <a:t>一、</a:t>
            </a:r>
            <a:r>
              <a:rPr lang="zh-TW" altLang="en-US" sz="1400" b="1" dirty="0">
                <a:solidFill>
                  <a:srgbClr val="FF0000"/>
                </a:solidFill>
                <a:latin typeface="Microsoft JhengHei" charset="-120"/>
                <a:ea typeface="Microsoft JhengHei" charset="-120"/>
                <a:cs typeface="Microsoft JhengHei" charset="-120"/>
              </a:rPr>
              <a:t>抗疫貸</a:t>
            </a:r>
            <a:r>
              <a:rPr lang="zh-TW" altLang="en-US" sz="1400" dirty="0">
                <a:solidFill>
                  <a:srgbClr val="000000"/>
                </a:solidFill>
                <a:latin typeface="Microsoft JhengHei" charset="-120"/>
                <a:ea typeface="Microsoft JhengHei" charset="-120"/>
                <a:cs typeface="Microsoft JhengHei" charset="-120"/>
              </a:rPr>
              <a:t>支持本澳企業採購衛生防疫、醫藥產品等設備及物資，維持本澳供應充足；</a:t>
            </a:r>
            <a:endParaRPr lang="zh-TW" altLang="en-US" sz="1400" dirty="0">
              <a:solidFill>
                <a:srgbClr val="000000"/>
              </a:solidFill>
              <a:latin typeface="Microsoft JhengHei" charset="-120"/>
              <a:ea typeface="Microsoft JhengHei" charset="-120"/>
              <a:cs typeface="Microsoft JhengHei" charset="-120"/>
            </a:endParaRPr>
          </a:p>
          <a:p>
            <a:pPr>
              <a:lnSpc>
                <a:spcPct val="150000"/>
              </a:lnSpc>
            </a:pPr>
            <a:r>
              <a:rPr lang="zh-TW" altLang="en-US" sz="1400" dirty="0">
                <a:solidFill>
                  <a:srgbClr val="000000"/>
                </a:solidFill>
                <a:latin typeface="Microsoft JhengHei" charset="-120"/>
                <a:ea typeface="Microsoft JhengHei" charset="-120"/>
                <a:cs typeface="Microsoft JhengHei" charset="-120"/>
              </a:rPr>
              <a:t>二、</a:t>
            </a:r>
            <a:r>
              <a:rPr lang="zh-TW" altLang="en-US" sz="1400" b="1" dirty="0">
                <a:solidFill>
                  <a:srgbClr val="FF0000"/>
                </a:solidFill>
                <a:latin typeface="Microsoft JhengHei" charset="-120"/>
                <a:ea typeface="Microsoft JhengHei" charset="-120"/>
                <a:cs typeface="Microsoft JhengHei" charset="-120"/>
              </a:rPr>
              <a:t>應急資金</a:t>
            </a:r>
            <a:r>
              <a:rPr lang="zh-TW" altLang="en-US" sz="1400" dirty="0">
                <a:solidFill>
                  <a:srgbClr val="000000"/>
                </a:solidFill>
                <a:latin typeface="Microsoft JhengHei" charset="-120"/>
                <a:ea typeface="Microsoft JhengHei" charset="-120"/>
                <a:cs typeface="Microsoft JhengHei" charset="-120"/>
              </a:rPr>
              <a:t>支持受疫情影響生意的企業，如餐飲旅遊、服務零售、運輸物流等行業，維持日常經營服務；</a:t>
            </a:r>
            <a:endParaRPr lang="zh-TW" altLang="en-US" sz="1400" dirty="0">
              <a:solidFill>
                <a:srgbClr val="000000"/>
              </a:solidFill>
              <a:latin typeface="Microsoft JhengHei" charset="-120"/>
              <a:ea typeface="Microsoft JhengHei" charset="-120"/>
              <a:cs typeface="Microsoft JhengHei" charset="-120"/>
            </a:endParaRPr>
          </a:p>
          <a:p>
            <a:pPr>
              <a:lnSpc>
                <a:spcPct val="150000"/>
              </a:lnSpc>
            </a:pPr>
            <a:r>
              <a:rPr lang="zh-TW" altLang="en-US" sz="1400" dirty="0">
                <a:solidFill>
                  <a:srgbClr val="000000"/>
                </a:solidFill>
                <a:latin typeface="Microsoft JhengHei" charset="-120"/>
                <a:ea typeface="Microsoft JhengHei" charset="-120"/>
                <a:cs typeface="Microsoft JhengHei" charset="-120"/>
              </a:rPr>
              <a:t>三、對受疫情影響的貸款客戶，將</a:t>
            </a:r>
            <a:r>
              <a:rPr lang="zh-TW" altLang="en-US" sz="1400" b="1" dirty="0">
                <a:solidFill>
                  <a:srgbClr val="FF0000"/>
                </a:solidFill>
                <a:latin typeface="Microsoft JhengHei" charset="-120"/>
                <a:ea typeface="Microsoft JhengHei" charset="-120"/>
                <a:cs typeface="Microsoft JhengHei" charset="-120"/>
              </a:rPr>
              <a:t>完善有關續貸及還款安排</a:t>
            </a:r>
            <a:r>
              <a:rPr lang="zh-TW" altLang="en-US" sz="1400" dirty="0">
                <a:solidFill>
                  <a:srgbClr val="000000"/>
                </a:solidFill>
                <a:latin typeface="Microsoft JhengHei" charset="-120"/>
                <a:ea typeface="Microsoft JhengHei" charset="-120"/>
                <a:cs typeface="Microsoft JhengHei" charset="-120"/>
              </a:rPr>
              <a:t>，支持本澳企業戰勝疫情影響；</a:t>
            </a:r>
            <a:endParaRPr lang="zh-TW" altLang="en-US" sz="1400" dirty="0">
              <a:solidFill>
                <a:srgbClr val="000000"/>
              </a:solidFill>
              <a:latin typeface="Microsoft JhengHei" charset="-120"/>
              <a:ea typeface="Microsoft JhengHei" charset="-120"/>
              <a:cs typeface="Microsoft JhengHei" charset="-120"/>
            </a:endParaRPr>
          </a:p>
          <a:p>
            <a:pPr>
              <a:lnSpc>
                <a:spcPct val="150000"/>
              </a:lnSpc>
            </a:pPr>
            <a:r>
              <a:rPr lang="zh-TW" altLang="en-US" sz="1400" dirty="0">
                <a:solidFill>
                  <a:srgbClr val="000000"/>
                </a:solidFill>
                <a:latin typeface="Microsoft JhengHei" charset="-120"/>
                <a:ea typeface="Microsoft JhengHei" charset="-120"/>
                <a:cs typeface="Microsoft JhengHei" charset="-120"/>
              </a:rPr>
              <a:t>四、開設</a:t>
            </a:r>
            <a:r>
              <a:rPr lang="zh-TW" altLang="en-US" sz="1400" b="1" dirty="0">
                <a:solidFill>
                  <a:srgbClr val="FF0000"/>
                </a:solidFill>
                <a:latin typeface="Microsoft JhengHei" charset="-120"/>
                <a:ea typeface="Microsoft JhengHei" charset="-120"/>
                <a:cs typeface="Microsoft JhengHei" charset="-120"/>
              </a:rPr>
              <a:t>貸款審批及業務辦理綠色通道</a:t>
            </a:r>
            <a:r>
              <a:rPr lang="zh-TW" altLang="en-US" sz="1400" dirty="0">
                <a:solidFill>
                  <a:srgbClr val="000000"/>
                </a:solidFill>
                <a:latin typeface="Microsoft JhengHei" charset="-120"/>
                <a:ea typeface="Microsoft JhengHei" charset="-120"/>
                <a:cs typeface="Microsoft JhengHei" charset="-120"/>
              </a:rPr>
              <a:t>，專人專窗協助企業客戶辦理貸款申請及與採購抗疫物資相關的全球匯款和本地支付；</a:t>
            </a:r>
            <a:endParaRPr lang="zh-TW" altLang="en-US" sz="1400" dirty="0">
              <a:solidFill>
                <a:srgbClr val="000000"/>
              </a:solidFill>
              <a:latin typeface="Microsoft JhengHei" charset="-120"/>
              <a:ea typeface="Microsoft JhengHei" charset="-120"/>
              <a:cs typeface="Microsoft JhengHei" charset="-120"/>
            </a:endParaRPr>
          </a:p>
          <a:p>
            <a:pPr>
              <a:lnSpc>
                <a:spcPct val="150000"/>
              </a:lnSpc>
            </a:pPr>
            <a:r>
              <a:rPr lang="zh-TW" altLang="en-US" sz="1400" dirty="0">
                <a:solidFill>
                  <a:srgbClr val="000000"/>
                </a:solidFill>
                <a:latin typeface="Microsoft JhengHei" charset="-120"/>
                <a:ea typeface="Microsoft JhengHei" charset="-120"/>
                <a:cs typeface="Microsoft JhengHei" charset="-120"/>
              </a:rPr>
              <a:t>五、鼓勵及支持商戶使用</a:t>
            </a:r>
            <a:r>
              <a:rPr lang="zh-TW" altLang="en-US" sz="1400" b="1" dirty="0">
                <a:solidFill>
                  <a:srgbClr val="FF0000"/>
                </a:solidFill>
                <a:latin typeface="Microsoft JhengHei" charset="-120"/>
                <a:ea typeface="Microsoft JhengHei" charset="-120"/>
                <a:cs typeface="Microsoft JhengHei" charset="-120"/>
              </a:rPr>
              <a:t>電子支付</a:t>
            </a:r>
            <a:r>
              <a:rPr lang="zh-TW" altLang="en-US" sz="1400" dirty="0">
                <a:solidFill>
                  <a:srgbClr val="000000"/>
                </a:solidFill>
                <a:latin typeface="Microsoft JhengHei" charset="-120"/>
                <a:ea typeface="Microsoft JhengHei" charset="-120"/>
                <a:cs typeface="Microsoft JhengHei" charset="-120"/>
              </a:rPr>
              <a:t>方式，減少現金處理以降低疫症傳播風險；</a:t>
            </a:r>
            <a:endParaRPr lang="zh-TW" altLang="en-US" sz="1400" dirty="0">
              <a:solidFill>
                <a:srgbClr val="000000"/>
              </a:solidFill>
              <a:latin typeface="Microsoft JhengHei" charset="-120"/>
              <a:ea typeface="Microsoft JhengHei" charset="-120"/>
              <a:cs typeface="Microsoft JhengHei" charset="-120"/>
            </a:endParaRPr>
          </a:p>
          <a:p>
            <a:pPr>
              <a:lnSpc>
                <a:spcPct val="150000"/>
              </a:lnSpc>
            </a:pPr>
            <a:r>
              <a:rPr lang="zh-TW" altLang="en-US" sz="1400" dirty="0">
                <a:solidFill>
                  <a:srgbClr val="000000"/>
                </a:solidFill>
                <a:latin typeface="Microsoft JhengHei" charset="-120"/>
                <a:ea typeface="Microsoft JhengHei" charset="-120"/>
                <a:cs typeface="Microsoft JhengHei" charset="-120"/>
              </a:rPr>
              <a:t>六、推出</a:t>
            </a:r>
            <a:r>
              <a:rPr lang="zh-TW" altLang="en-US" sz="1400" b="1" dirty="0">
                <a:solidFill>
                  <a:srgbClr val="FF0000"/>
                </a:solidFill>
                <a:latin typeface="Microsoft JhengHei" charset="-120"/>
                <a:ea typeface="Microsoft JhengHei" charset="-120"/>
                <a:cs typeface="Microsoft JhengHei" charset="-120"/>
              </a:rPr>
              <a:t>服務熱線及電子申請渠道</a:t>
            </a:r>
            <a:r>
              <a:rPr lang="zh-TW" altLang="en-US" sz="1400" dirty="0">
                <a:solidFill>
                  <a:srgbClr val="000000"/>
                </a:solidFill>
                <a:latin typeface="Microsoft JhengHei" charset="-120"/>
                <a:ea typeface="Microsoft JhengHei" charset="-120"/>
                <a:cs typeface="Microsoft JhengHei" charset="-120"/>
              </a:rPr>
              <a:t>，專人特快服務支持；</a:t>
            </a:r>
            <a:endParaRPr lang="zh-TW" altLang="en-US" sz="1400" dirty="0">
              <a:solidFill>
                <a:srgbClr val="000000"/>
              </a:solidFill>
              <a:latin typeface="Microsoft JhengHei" charset="-120"/>
              <a:ea typeface="Microsoft JhengHei" charset="-120"/>
              <a:cs typeface="Microsoft JhengHei" charset="-120"/>
            </a:endParaRPr>
          </a:p>
          <a:p>
            <a:pPr>
              <a:lnSpc>
                <a:spcPct val="150000"/>
              </a:lnSpc>
            </a:pPr>
            <a:r>
              <a:rPr lang="zh-TW" altLang="en-US" sz="1400" dirty="0">
                <a:solidFill>
                  <a:srgbClr val="000000"/>
                </a:solidFill>
                <a:latin typeface="Microsoft JhengHei" charset="-120"/>
                <a:ea typeface="Microsoft JhengHei" charset="-120"/>
                <a:cs typeface="Microsoft JhengHei" charset="-120"/>
              </a:rPr>
              <a:t>七、抗疫相關金融服務給予</a:t>
            </a:r>
            <a:r>
              <a:rPr lang="zh-TW" altLang="en-US" sz="1400" b="1" dirty="0">
                <a:solidFill>
                  <a:srgbClr val="FF0000"/>
                </a:solidFill>
                <a:latin typeface="Microsoft JhengHei" charset="-120"/>
                <a:ea typeface="Microsoft JhengHei" charset="-120"/>
                <a:cs typeface="Microsoft JhengHei" charset="-120"/>
              </a:rPr>
              <a:t>利率優惠及手續費豁免</a:t>
            </a:r>
            <a:r>
              <a:rPr lang="zh-TW" altLang="en-US" sz="1400" dirty="0">
                <a:solidFill>
                  <a:srgbClr val="000000"/>
                </a:solidFill>
                <a:latin typeface="Microsoft JhengHei" charset="-120"/>
                <a:ea typeface="Microsoft JhengHei" charset="-120"/>
                <a:cs typeface="Microsoft JhengHei" charset="-120"/>
              </a:rPr>
              <a:t>。</a:t>
            </a:r>
            <a:endParaRPr lang="zh-TW" altLang="en-US" sz="1400" dirty="0">
              <a:solidFill>
                <a:srgbClr val="000000"/>
              </a:solidFill>
              <a:latin typeface="Microsoft JhengHei" charset="-120"/>
              <a:ea typeface="Microsoft JhengHei" charset="-120"/>
              <a:cs typeface="Microsoft JhengHei" charset="-120"/>
            </a:endParaRPr>
          </a:p>
        </p:txBody>
      </p:sp>
      <p:sp>
        <p:nvSpPr>
          <p:cNvPr id="26" name="原创设计师QQ598969553          _6"/>
          <p:cNvSpPr/>
          <p:nvPr/>
        </p:nvSpPr>
        <p:spPr>
          <a:xfrm>
            <a:off x="2757150" y="1122728"/>
            <a:ext cx="3471034" cy="358478"/>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27" name="原创设计师QQ598969553          _7"/>
          <p:cNvSpPr txBox="1"/>
          <p:nvPr/>
        </p:nvSpPr>
        <p:spPr>
          <a:xfrm>
            <a:off x="2808225" y="1122728"/>
            <a:ext cx="3275943" cy="369332"/>
          </a:xfrm>
          <a:prstGeom prst="rect">
            <a:avLst/>
          </a:prstGeom>
          <a:noFill/>
        </p:spPr>
        <p:txBody>
          <a:bodyPr wrap="square" rtlCol="0">
            <a:spAutoFit/>
          </a:bodyPr>
          <a:lstStyle/>
          <a:p>
            <a:pPr algn="ctr" defTabSz="1216660">
              <a:spcBef>
                <a:spcPct val="20000"/>
              </a:spcBef>
              <a:defRPr/>
            </a:pPr>
            <a:r>
              <a:rPr lang="zh-TW" altLang="en-US" b="1" dirty="0">
                <a:solidFill>
                  <a:schemeClr val="bg1"/>
                </a:solidFill>
                <a:latin typeface="微軟正黑體" pitchFamily="34" charset="-120"/>
                <a:ea typeface="微軟正黑體" pitchFamily="34" charset="-120"/>
                <a:cs typeface="Microsoft JhengHei" charset="-120"/>
              </a:rPr>
              <a:t>七項特別貸款計劃及便利措施</a:t>
            </a:r>
            <a:endParaRPr lang="en-US" altLang="zh-TW" b="1" dirty="0">
              <a:solidFill>
                <a:schemeClr val="bg1"/>
              </a:solidFill>
              <a:latin typeface="微軟正黑體" pitchFamily="34" charset="-120"/>
              <a:ea typeface="微軟正黑體" pitchFamily="34" charset="-120"/>
              <a:cs typeface="Microsoft JhengHei" charset="-120"/>
            </a:endParaRPr>
          </a:p>
        </p:txBody>
      </p:sp>
      <p:grpSp>
        <p:nvGrpSpPr>
          <p:cNvPr id="23" name="群組 22"/>
          <p:cNvGrpSpPr/>
          <p:nvPr/>
        </p:nvGrpSpPr>
        <p:grpSpPr>
          <a:xfrm>
            <a:off x="4697020" y="382965"/>
            <a:ext cx="3687440" cy="386531"/>
            <a:chOff x="179512" y="-769460"/>
            <a:chExt cx="7075327" cy="741662"/>
          </a:xfrm>
        </p:grpSpPr>
        <p:pic>
          <p:nvPicPr>
            <p:cNvPr id="24"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原创设计师QQ598969553          _6"/>
          <p:cNvSpPr/>
          <p:nvPr/>
        </p:nvSpPr>
        <p:spPr>
          <a:xfrm>
            <a:off x="5675697" y="3824993"/>
            <a:ext cx="2207685"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24" name="原创设计师QQ598969553          _6"/>
          <p:cNvSpPr/>
          <p:nvPr/>
        </p:nvSpPr>
        <p:spPr>
          <a:xfrm>
            <a:off x="1135661" y="3824994"/>
            <a:ext cx="2207685"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23" name="原创设计师QQ598969553          _6"/>
          <p:cNvSpPr/>
          <p:nvPr/>
        </p:nvSpPr>
        <p:spPr>
          <a:xfrm>
            <a:off x="3468157" y="1078428"/>
            <a:ext cx="2207685"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8" name="矩形 7"/>
          <p:cNvSpPr/>
          <p:nvPr/>
        </p:nvSpPr>
        <p:spPr>
          <a:xfrm>
            <a:off x="914728" y="3798546"/>
            <a:ext cx="2649553" cy="369332"/>
          </a:xfrm>
          <a:prstGeom prst="rect">
            <a:avLst/>
          </a:prstGeom>
        </p:spPr>
        <p:txBody>
          <a:bodyPr wrap="square">
            <a:spAutoFit/>
            <a:scene3d>
              <a:camera prst="orthographicFront"/>
              <a:lightRig rig="threePt" dir="t"/>
            </a:scene3d>
            <a:sp3d contourW="12700"/>
          </a:bodyPr>
          <a:lstStyle/>
          <a:p>
            <a:pPr algn="ctr"/>
            <a:r>
              <a:rPr lang="zh-TW" altLang="en-US" b="1" dirty="0">
                <a:solidFill>
                  <a:schemeClr val="bg1"/>
                </a:solidFill>
                <a:latin typeface="Microsoft JhengHei" charset="-120"/>
                <a:ea typeface="Microsoft JhengHei" charset="-120"/>
                <a:cs typeface="Microsoft JhengHei" charset="-120"/>
              </a:rPr>
              <a:t>快速申請審批支持</a:t>
            </a:r>
            <a:endParaRPr lang="zh-CN" altLang="en-US" b="1" dirty="0">
              <a:solidFill>
                <a:schemeClr val="bg1"/>
              </a:solidFill>
              <a:latin typeface="Microsoft JhengHei" charset="-120"/>
              <a:ea typeface="Microsoft JhengHei" charset="-120"/>
              <a:cs typeface="Microsoft JhengHei" charset="-120"/>
            </a:endParaRPr>
          </a:p>
        </p:txBody>
      </p:sp>
      <p:sp>
        <p:nvSpPr>
          <p:cNvPr id="9" name="文本框 7"/>
          <p:cNvSpPr txBox="1"/>
          <p:nvPr/>
        </p:nvSpPr>
        <p:spPr>
          <a:xfrm>
            <a:off x="620144" y="4270712"/>
            <a:ext cx="3649344" cy="605294"/>
          </a:xfrm>
          <a:prstGeom prst="rect">
            <a:avLst/>
          </a:prstGeom>
          <a:solidFill>
            <a:schemeClr val="bg1">
              <a:lumMod val="95000"/>
            </a:schemeClr>
          </a:solidFill>
        </p:spPr>
        <p:txBody>
          <a:bodyPr wrap="square" rtlCol="0">
            <a:spAutoFit/>
            <a:scene3d>
              <a:camera prst="orthographicFront"/>
              <a:lightRig rig="threePt" dir="t"/>
            </a:scene3d>
            <a:sp3d contourW="12700"/>
          </a:bodyPr>
          <a:lstStyle/>
          <a:p>
            <a:pPr algn="ctr" defTabSz="913765">
              <a:lnSpc>
                <a:spcPts val="2000"/>
              </a:lnSpc>
            </a:pPr>
            <a:r>
              <a:rPr lang="zh-TW" altLang="en-US" sz="1400" dirty="0">
                <a:latin typeface="Microsoft JhengHei" charset="-120"/>
                <a:ea typeface="Microsoft JhengHei" charset="-120"/>
                <a:cs typeface="Microsoft JhengHei" charset="-120"/>
                <a:sym typeface="Arial" charset="0"/>
              </a:rPr>
              <a:t>開設貸款申請綠色通道</a:t>
            </a:r>
            <a:endParaRPr lang="en-US" altLang="zh-TW" sz="1400" dirty="0">
              <a:latin typeface="Microsoft JhengHei" charset="-120"/>
              <a:ea typeface="Microsoft JhengHei" charset="-120"/>
              <a:cs typeface="Microsoft JhengHei" charset="-120"/>
              <a:sym typeface="Arial" charset="0"/>
            </a:endParaRPr>
          </a:p>
          <a:p>
            <a:pPr algn="ctr" defTabSz="913765">
              <a:lnSpc>
                <a:spcPts val="2000"/>
              </a:lnSpc>
            </a:pPr>
            <a:r>
              <a:rPr lang="zh-TW" altLang="en-US" sz="1400" dirty="0">
                <a:latin typeface="Microsoft JhengHei" charset="-120"/>
                <a:ea typeface="Microsoft JhengHei" charset="-120"/>
                <a:cs typeface="Microsoft JhengHei" charset="-120"/>
                <a:sym typeface="Arial" charset="0"/>
              </a:rPr>
              <a:t>提供服務專線及電子申請渠道</a:t>
            </a:r>
            <a:endParaRPr lang="zh-CN" altLang="en-US" sz="1400" dirty="0">
              <a:latin typeface="Microsoft JhengHei" charset="-120"/>
              <a:ea typeface="Microsoft JhengHei" charset="-120"/>
              <a:cs typeface="Microsoft JhengHei" charset="-120"/>
              <a:sym typeface="Arial" charset="0"/>
            </a:endParaRPr>
          </a:p>
        </p:txBody>
      </p:sp>
      <p:sp>
        <p:nvSpPr>
          <p:cNvPr id="10" name="矩形 9"/>
          <p:cNvSpPr/>
          <p:nvPr/>
        </p:nvSpPr>
        <p:spPr>
          <a:xfrm>
            <a:off x="5449508" y="3795886"/>
            <a:ext cx="2689385" cy="369332"/>
          </a:xfrm>
          <a:prstGeom prst="rect">
            <a:avLst/>
          </a:prstGeom>
        </p:spPr>
        <p:txBody>
          <a:bodyPr wrap="square">
            <a:spAutoFit/>
            <a:scene3d>
              <a:camera prst="orthographicFront"/>
              <a:lightRig rig="threePt" dir="t"/>
            </a:scene3d>
            <a:sp3d contourW="12700"/>
          </a:bodyPr>
          <a:lstStyle/>
          <a:p>
            <a:pPr algn="ctr"/>
            <a:r>
              <a:rPr lang="zh-TW" altLang="en-US" b="1" dirty="0">
                <a:solidFill>
                  <a:schemeClr val="bg1"/>
                </a:solidFill>
                <a:latin typeface="Microsoft JhengHei" charset="-120"/>
                <a:ea typeface="Microsoft JhengHei" charset="-120"/>
                <a:cs typeface="Microsoft JhengHei" charset="-120"/>
              </a:rPr>
              <a:t>配套金融服務</a:t>
            </a:r>
            <a:endParaRPr lang="zh-CN" altLang="en-US" b="1" dirty="0">
              <a:solidFill>
                <a:schemeClr val="bg1"/>
              </a:solidFill>
              <a:latin typeface="Microsoft JhengHei" charset="-120"/>
              <a:ea typeface="Microsoft JhengHei" charset="-120"/>
              <a:cs typeface="Microsoft JhengHei" charset="-120"/>
            </a:endParaRPr>
          </a:p>
        </p:txBody>
      </p:sp>
      <p:sp>
        <p:nvSpPr>
          <p:cNvPr id="11" name="文本框 9"/>
          <p:cNvSpPr txBox="1"/>
          <p:nvPr/>
        </p:nvSpPr>
        <p:spPr>
          <a:xfrm>
            <a:off x="5127970" y="4270712"/>
            <a:ext cx="3332462" cy="605294"/>
          </a:xfrm>
          <a:prstGeom prst="rect">
            <a:avLst/>
          </a:prstGeom>
          <a:solidFill>
            <a:schemeClr val="bg1">
              <a:lumMod val="95000"/>
            </a:schemeClr>
          </a:solidFill>
        </p:spPr>
        <p:txBody>
          <a:bodyPr wrap="square" rtlCol="0">
            <a:spAutoFit/>
            <a:scene3d>
              <a:camera prst="orthographicFront"/>
              <a:lightRig rig="threePt" dir="t"/>
            </a:scene3d>
            <a:sp3d contourW="12700"/>
          </a:bodyPr>
          <a:lstStyle>
            <a:defPPr>
              <a:defRPr lang="zh-CN"/>
            </a:defPPr>
            <a:lvl1pPr algn="ctr" defTabSz="913765">
              <a:lnSpc>
                <a:spcPts val="2000"/>
              </a:lnSpc>
              <a:defRPr sz="1000" b="1" kern="0">
                <a:solidFill>
                  <a:schemeClr val="tx1">
                    <a:lumMod val="75000"/>
                    <a:lumOff val="25000"/>
                  </a:schemeClr>
                </a:solidFill>
                <a:latin typeface="+mn-ea"/>
              </a:defRPr>
            </a:lvl1pPr>
          </a:lstStyle>
          <a:p>
            <a:r>
              <a:rPr lang="zh-TW" altLang="en-US" sz="1400" b="0" dirty="0">
                <a:solidFill>
                  <a:schemeClr val="tx1"/>
                </a:solidFill>
                <a:latin typeface="Microsoft JhengHei" charset="-120"/>
                <a:ea typeface="Microsoft JhengHei" charset="-120"/>
                <a:cs typeface="Microsoft JhengHei" charset="-120"/>
                <a:sym typeface="Arial" charset="0"/>
              </a:rPr>
              <a:t>提供電子支付工具降低接觸傳播風險</a:t>
            </a:r>
            <a:endParaRPr lang="en-US" altLang="zh-TW" sz="1400" b="0" dirty="0">
              <a:solidFill>
                <a:schemeClr val="tx1"/>
              </a:solidFill>
              <a:latin typeface="Microsoft JhengHei" charset="-120"/>
              <a:ea typeface="Microsoft JhengHei" charset="-120"/>
              <a:cs typeface="Microsoft JhengHei" charset="-120"/>
              <a:sym typeface="Arial" charset="0"/>
            </a:endParaRPr>
          </a:p>
          <a:p>
            <a:r>
              <a:rPr lang="zh-TW" altLang="en-US" sz="1400" b="0" dirty="0">
                <a:solidFill>
                  <a:schemeClr val="tx1"/>
                </a:solidFill>
                <a:latin typeface="Microsoft JhengHei" charset="-120"/>
                <a:ea typeface="Microsoft JhengHei" charset="-120"/>
                <a:cs typeface="Microsoft JhengHei" charset="-120"/>
                <a:sym typeface="Arial" charset="0"/>
              </a:rPr>
              <a:t>特快匯款，助力及時完成採購</a:t>
            </a:r>
            <a:endParaRPr lang="zh-CN" altLang="en-US" sz="1400" b="0" dirty="0">
              <a:solidFill>
                <a:schemeClr val="tx1"/>
              </a:solidFill>
              <a:latin typeface="Microsoft JhengHei" charset="-120"/>
              <a:ea typeface="Microsoft JhengHei" charset="-120"/>
              <a:cs typeface="Microsoft JhengHei" charset="-120"/>
              <a:sym typeface="Arial" charset="0"/>
            </a:endParaRPr>
          </a:p>
        </p:txBody>
      </p:sp>
      <p:sp>
        <p:nvSpPr>
          <p:cNvPr id="12" name="矩形 11"/>
          <p:cNvSpPr/>
          <p:nvPr/>
        </p:nvSpPr>
        <p:spPr>
          <a:xfrm>
            <a:off x="3193021" y="1070811"/>
            <a:ext cx="2757957" cy="369332"/>
          </a:xfrm>
          <a:prstGeom prst="rect">
            <a:avLst/>
          </a:prstGeom>
        </p:spPr>
        <p:txBody>
          <a:bodyPr wrap="square">
            <a:spAutoFit/>
            <a:scene3d>
              <a:camera prst="orthographicFront"/>
              <a:lightRig rig="threePt" dir="t"/>
            </a:scene3d>
            <a:sp3d contourW="12700"/>
          </a:bodyPr>
          <a:lstStyle/>
          <a:p>
            <a:pPr algn="ctr"/>
            <a:r>
              <a:rPr lang="zh-TW" altLang="en-US" b="1" dirty="0">
                <a:solidFill>
                  <a:schemeClr val="bg1"/>
                </a:solidFill>
                <a:latin typeface="Microsoft JhengHei" charset="-120"/>
                <a:ea typeface="Microsoft JhengHei" charset="-120"/>
                <a:cs typeface="Microsoft JhengHei" charset="-120"/>
              </a:rPr>
              <a:t>抗疫專項貸款支持</a:t>
            </a:r>
            <a:endParaRPr lang="zh-CN" altLang="en-US" dirty="0">
              <a:solidFill>
                <a:schemeClr val="bg1"/>
              </a:solidFill>
              <a:latin typeface="Microsoft JhengHei" charset="-120"/>
              <a:ea typeface="Microsoft JhengHei" charset="-120"/>
              <a:cs typeface="Microsoft JhengHei" charset="-120"/>
            </a:endParaRPr>
          </a:p>
        </p:txBody>
      </p:sp>
      <p:sp>
        <p:nvSpPr>
          <p:cNvPr id="13" name="文本框 11"/>
          <p:cNvSpPr txBox="1"/>
          <p:nvPr/>
        </p:nvSpPr>
        <p:spPr>
          <a:xfrm>
            <a:off x="1963472" y="1453495"/>
            <a:ext cx="5040560" cy="1118255"/>
          </a:xfrm>
          <a:prstGeom prst="rect">
            <a:avLst/>
          </a:prstGeom>
          <a:solidFill>
            <a:schemeClr val="bg1">
              <a:lumMod val="95000"/>
            </a:schemeClr>
          </a:solidFill>
        </p:spPr>
        <p:txBody>
          <a:bodyPr wrap="square" rtlCol="0">
            <a:spAutoFit/>
            <a:scene3d>
              <a:camera prst="orthographicFront"/>
              <a:lightRig rig="threePt" dir="t"/>
            </a:scene3d>
            <a:sp3d contourW="12700"/>
          </a:bodyPr>
          <a:lstStyle>
            <a:defPPr>
              <a:defRPr lang="zh-CN"/>
            </a:defPPr>
            <a:lvl1pPr algn="ctr" defTabSz="913765">
              <a:lnSpc>
                <a:spcPts val="2000"/>
              </a:lnSpc>
              <a:defRPr sz="1000" b="1" kern="0">
                <a:solidFill>
                  <a:schemeClr val="tx1">
                    <a:lumMod val="75000"/>
                    <a:lumOff val="25000"/>
                  </a:schemeClr>
                </a:solidFill>
                <a:latin typeface="+mn-ea"/>
              </a:defRPr>
            </a:lvl1pPr>
          </a:lstStyle>
          <a:p>
            <a:pPr algn="l"/>
            <a:r>
              <a:rPr lang="zh-TW" altLang="en-US" sz="1400" b="0" dirty="0">
                <a:solidFill>
                  <a:schemeClr val="tx1"/>
                </a:solidFill>
                <a:latin typeface="Microsoft JhengHei" charset="-120"/>
                <a:ea typeface="Microsoft JhengHei" charset="-120"/>
                <a:cs typeface="Microsoft JhengHei" charset="-120"/>
              </a:rPr>
              <a:t>一、推出抗疫貸支持本澳企業從不同渠道採購衛生防疫、醫藥產品等設備及物資，維持本澳供應充足</a:t>
            </a:r>
            <a:endParaRPr lang="zh-TW" altLang="en-US" sz="1400" b="0" dirty="0">
              <a:solidFill>
                <a:schemeClr val="tx1"/>
              </a:solidFill>
              <a:latin typeface="Microsoft JhengHei" charset="-120"/>
              <a:ea typeface="Microsoft JhengHei" charset="-120"/>
              <a:cs typeface="Microsoft JhengHei" charset="-120"/>
            </a:endParaRPr>
          </a:p>
          <a:p>
            <a:pPr algn="l"/>
            <a:r>
              <a:rPr lang="zh-TW" altLang="en-US" sz="1400" b="0" dirty="0">
                <a:solidFill>
                  <a:schemeClr val="tx1"/>
                </a:solidFill>
                <a:latin typeface="Microsoft JhengHei" charset="-120"/>
                <a:ea typeface="Microsoft JhengHei" charset="-120"/>
                <a:cs typeface="Microsoft JhengHei" charset="-120"/>
              </a:rPr>
              <a:t>二、向受疫情影響生意的企業，特別是酒店旅遊、餐飲零售、運輸物流等行業提供應急資金支持，維持日常經營服務</a:t>
            </a:r>
            <a:endParaRPr lang="zh-TW" altLang="en-US" sz="1400" b="0" dirty="0">
              <a:solidFill>
                <a:schemeClr val="tx1"/>
              </a:solidFill>
              <a:latin typeface="Microsoft JhengHei" charset="-120"/>
              <a:ea typeface="Microsoft JhengHei" charset="-120"/>
              <a:cs typeface="Microsoft JhengHei" charset="-120"/>
            </a:endParaRPr>
          </a:p>
        </p:txBody>
      </p:sp>
      <p:sp>
        <p:nvSpPr>
          <p:cNvPr id="15" name="文本框 30"/>
          <p:cNvSpPr txBox="1"/>
          <p:nvPr/>
        </p:nvSpPr>
        <p:spPr>
          <a:xfrm>
            <a:off x="620144" y="291040"/>
            <a:ext cx="2339102"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抗疫貸應急貸款</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16" name="群組 15"/>
          <p:cNvGrpSpPr/>
          <p:nvPr/>
        </p:nvGrpSpPr>
        <p:grpSpPr>
          <a:xfrm>
            <a:off x="710828" y="915566"/>
            <a:ext cx="7692628" cy="0"/>
            <a:chOff x="777186" y="1131590"/>
            <a:chExt cx="7692628" cy="0"/>
          </a:xfrm>
        </p:grpSpPr>
        <p:cxnSp>
          <p:nvCxnSpPr>
            <p:cNvPr id="17" name="直線接點 16"/>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8" name="直線接點 17"/>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sp>
        <p:nvSpPr>
          <p:cNvPr id="2" name="三角形 1"/>
          <p:cNvSpPr/>
          <p:nvPr/>
        </p:nvSpPr>
        <p:spPr>
          <a:xfrm>
            <a:off x="3737202" y="2627937"/>
            <a:ext cx="1669596" cy="1439307"/>
          </a:xfrm>
          <a:prstGeom prst="triangle">
            <a:avLst/>
          </a:prstGeom>
          <a:solidFill>
            <a:schemeClr val="bg1"/>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
        <p:nvSpPr>
          <p:cNvPr id="20" name="心型 19"/>
          <p:cNvSpPr/>
          <p:nvPr/>
        </p:nvSpPr>
        <p:spPr>
          <a:xfrm>
            <a:off x="4194760" y="3302278"/>
            <a:ext cx="754478" cy="678272"/>
          </a:xfrm>
          <a:prstGeom prst="hear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grpSp>
        <p:nvGrpSpPr>
          <p:cNvPr id="30" name="群組 29"/>
          <p:cNvGrpSpPr/>
          <p:nvPr/>
        </p:nvGrpSpPr>
        <p:grpSpPr>
          <a:xfrm>
            <a:off x="4697020" y="382965"/>
            <a:ext cx="3687440" cy="386531"/>
            <a:chOff x="179512" y="-769460"/>
            <a:chExt cx="7075327" cy="741662"/>
          </a:xfrm>
        </p:grpSpPr>
        <p:pic>
          <p:nvPicPr>
            <p:cNvPr id="31"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0"/>
          <p:cNvSpPr txBox="1"/>
          <p:nvPr/>
        </p:nvSpPr>
        <p:spPr>
          <a:xfrm>
            <a:off x="620144" y="291040"/>
            <a:ext cx="2646878"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穩經濟保民生</a:t>
            </a:r>
            <a:r>
              <a:rPr kumimoji="1" lang="zh-CN"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措施</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16" name="群組 15"/>
          <p:cNvGrpSpPr/>
          <p:nvPr/>
        </p:nvGrpSpPr>
        <p:grpSpPr>
          <a:xfrm>
            <a:off x="710828" y="915566"/>
            <a:ext cx="7692628" cy="0"/>
            <a:chOff x="777186" y="1131590"/>
            <a:chExt cx="7692628" cy="0"/>
          </a:xfrm>
        </p:grpSpPr>
        <p:cxnSp>
          <p:nvCxnSpPr>
            <p:cNvPr id="17" name="直線接點 16"/>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8" name="直線接點 17"/>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sp>
        <p:nvSpPr>
          <p:cNvPr id="19" name="原创设计师QQ598969553          _3"/>
          <p:cNvSpPr/>
          <p:nvPr/>
        </p:nvSpPr>
        <p:spPr>
          <a:xfrm>
            <a:off x="1115616" y="1268090"/>
            <a:ext cx="6912768" cy="3607916"/>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原创设计师QQ598969553          _4"/>
          <p:cNvSpPr/>
          <p:nvPr/>
        </p:nvSpPr>
        <p:spPr>
          <a:xfrm>
            <a:off x="1187624" y="1626779"/>
            <a:ext cx="6768751" cy="3000821"/>
          </a:xfrm>
          <a:prstGeom prst="rect">
            <a:avLst/>
          </a:prstGeom>
        </p:spPr>
        <p:txBody>
          <a:bodyPr wrap="square">
            <a:spAutoFit/>
          </a:bodyPr>
          <a:lstStyle/>
          <a:p>
            <a:pPr>
              <a:lnSpc>
                <a:spcPct val="150000"/>
              </a:lnSpc>
            </a:pPr>
            <a:r>
              <a:rPr lang="zh-TW" altLang="en-US" sz="1400" dirty="0">
                <a:latin typeface="Microsoft JhengHei" charset="-120"/>
                <a:ea typeface="Microsoft JhengHei" charset="-120"/>
                <a:cs typeface="Microsoft JhengHei" charset="-120"/>
              </a:rPr>
              <a:t>一、配合政府電子消費券及醫療券推出本地消費激勵計劃，面向個人客戶和本地商戶提供</a:t>
            </a:r>
            <a:r>
              <a:rPr lang="zh-TW" altLang="en-US" sz="1400" b="1" dirty="0">
                <a:solidFill>
                  <a:srgbClr val="FF0000"/>
                </a:solidFill>
                <a:latin typeface="Microsoft JhengHei" charset="-120"/>
                <a:ea typeface="Microsoft JhengHei" charset="-120"/>
                <a:cs typeface="Microsoft JhengHei" charset="-120"/>
              </a:rPr>
              <a:t>消費性金融優惠</a:t>
            </a:r>
            <a:r>
              <a:rPr lang="zh-TW" altLang="en-US" sz="1400" dirty="0">
                <a:latin typeface="Microsoft JhengHei" charset="-120"/>
                <a:ea typeface="Microsoft JhengHei" charset="-120"/>
                <a:cs typeface="Microsoft JhengHei" charset="-120"/>
              </a:rPr>
              <a:t>，促進不少於</a:t>
            </a:r>
            <a:r>
              <a:rPr lang="en-US" altLang="zh-TW" sz="1400" dirty="0">
                <a:latin typeface="Microsoft JhengHei" charset="-120"/>
                <a:ea typeface="Microsoft JhengHei" charset="-120"/>
                <a:cs typeface="Microsoft JhengHei" charset="-120"/>
              </a:rPr>
              <a:t>30</a:t>
            </a:r>
            <a:r>
              <a:rPr lang="zh-TW" altLang="en-US" sz="1400" dirty="0">
                <a:latin typeface="Microsoft JhengHei" charset="-120"/>
                <a:ea typeface="Microsoft JhengHei" charset="-120"/>
                <a:cs typeface="Microsoft JhengHei" charset="-120"/>
              </a:rPr>
              <a:t>億澳門元本地交易量，放大消費加乘效果；</a:t>
            </a:r>
            <a:endParaRPr lang="zh-TW" altLang="en-US" sz="1400" dirty="0">
              <a:latin typeface="Microsoft JhengHei" charset="-120"/>
              <a:ea typeface="Microsoft JhengHei" charset="-120"/>
              <a:cs typeface="Microsoft JhengHei" charset="-120"/>
            </a:endParaRPr>
          </a:p>
          <a:p>
            <a:pPr>
              <a:lnSpc>
                <a:spcPct val="150000"/>
              </a:lnSpc>
            </a:pPr>
            <a:r>
              <a:rPr lang="zh-TW" altLang="en-US" sz="1400" dirty="0">
                <a:latin typeface="Microsoft JhengHei" charset="-120"/>
                <a:ea typeface="Microsoft JhengHei" charset="-120"/>
                <a:cs typeface="Microsoft JhengHei" charset="-120"/>
              </a:rPr>
              <a:t>二</a:t>
            </a:r>
            <a:r>
              <a:rPr lang="zh-TW" altLang="en-US" sz="1400" dirty="0" smtClean="0">
                <a:latin typeface="Microsoft JhengHei" charset="-120"/>
                <a:ea typeface="Microsoft JhengHei" charset="-120"/>
                <a:cs typeface="Microsoft JhengHei" charset="-120"/>
              </a:rPr>
              <a:t>、積極參與</a:t>
            </a:r>
            <a:r>
              <a:rPr lang="zh-TW" altLang="en-US" sz="1400" dirty="0">
                <a:latin typeface="Microsoft JhengHei" charset="-120"/>
                <a:ea typeface="Microsoft JhengHei" charset="-120"/>
                <a:cs typeface="Microsoft JhengHei" charset="-120"/>
              </a:rPr>
              <a:t>及支持本澳各大商會舉辦</a:t>
            </a:r>
            <a:r>
              <a:rPr lang="zh-TW" altLang="en-US" sz="1400" b="1" dirty="0">
                <a:solidFill>
                  <a:srgbClr val="FF0000"/>
                </a:solidFill>
                <a:latin typeface="Microsoft JhengHei" charset="-120"/>
                <a:ea typeface="Microsoft JhengHei" charset="-120"/>
                <a:cs typeface="Microsoft JhengHei" charset="-120"/>
              </a:rPr>
              <a:t>消費嘉年華活動</a:t>
            </a:r>
            <a:r>
              <a:rPr lang="zh-TW" altLang="en-US" sz="1400" dirty="0">
                <a:latin typeface="Microsoft JhengHei" charset="-120"/>
                <a:ea typeface="Microsoft JhengHei" charset="-120"/>
                <a:cs typeface="Microsoft JhengHei" charset="-120"/>
              </a:rPr>
              <a:t>，盤活社區經濟；</a:t>
            </a:r>
            <a:endParaRPr lang="zh-TW" altLang="en-US" sz="1400" dirty="0">
              <a:latin typeface="Microsoft JhengHei" charset="-120"/>
              <a:ea typeface="Microsoft JhengHei" charset="-120"/>
              <a:cs typeface="Microsoft JhengHei" charset="-120"/>
            </a:endParaRPr>
          </a:p>
          <a:p>
            <a:pPr>
              <a:lnSpc>
                <a:spcPct val="150000"/>
              </a:lnSpc>
            </a:pPr>
            <a:r>
              <a:rPr lang="zh-TW" altLang="en-US" sz="1400" dirty="0">
                <a:latin typeface="Microsoft JhengHei" charset="-120"/>
                <a:ea typeface="Microsoft JhengHei" charset="-120"/>
                <a:cs typeface="Microsoft JhengHei" charset="-120"/>
              </a:rPr>
              <a:t>三、加推</a:t>
            </a:r>
            <a:r>
              <a:rPr lang="zh-TW" altLang="en-US" sz="1400" b="1" dirty="0">
                <a:solidFill>
                  <a:srgbClr val="FF0000"/>
                </a:solidFill>
                <a:latin typeface="Microsoft JhengHei" charset="-120"/>
                <a:ea typeface="Microsoft JhengHei" charset="-120"/>
                <a:cs typeface="Microsoft JhengHei" charset="-120"/>
              </a:rPr>
              <a:t>本地採購貸款計劃</a:t>
            </a:r>
            <a:r>
              <a:rPr lang="zh-TW" altLang="en-US" sz="1400" dirty="0" smtClean="0">
                <a:latin typeface="Microsoft JhengHei" charset="-120"/>
                <a:ea typeface="Microsoft JhengHei" charset="-120"/>
                <a:cs typeface="Microsoft JhengHei" charset="-120"/>
              </a:rPr>
              <a:t>，增加本地中小微企業的現金流，</a:t>
            </a:r>
            <a:r>
              <a:rPr lang="zh-TW" altLang="en-US" sz="1400" dirty="0">
                <a:latin typeface="Microsoft JhengHei" charset="-120"/>
                <a:ea typeface="Microsoft JhengHei" charset="-120"/>
                <a:cs typeface="Microsoft JhengHei" charset="-120"/>
              </a:rPr>
              <a:t>並為本地供貨商提供流動性以應付大型機構或企業訂單的應收賬期；</a:t>
            </a:r>
            <a:endParaRPr lang="zh-TW" altLang="en-US" sz="1400" dirty="0">
              <a:latin typeface="Microsoft JhengHei" charset="-120"/>
              <a:ea typeface="Microsoft JhengHei" charset="-120"/>
              <a:cs typeface="Microsoft JhengHei" charset="-120"/>
            </a:endParaRPr>
          </a:p>
          <a:p>
            <a:pPr>
              <a:lnSpc>
                <a:spcPct val="150000"/>
              </a:lnSpc>
            </a:pPr>
            <a:r>
              <a:rPr lang="zh-TW" altLang="en-US" sz="1400" dirty="0">
                <a:latin typeface="Microsoft JhengHei" charset="-120"/>
                <a:ea typeface="Microsoft JhengHei" charset="-120"/>
                <a:cs typeface="Microsoft JhengHei" charset="-120"/>
              </a:rPr>
              <a:t>四、全面配合和銜接政府臨時性</a:t>
            </a:r>
            <a:r>
              <a:rPr lang="zh-TW" altLang="en-US" sz="1400" b="1" dirty="0">
                <a:solidFill>
                  <a:srgbClr val="FF0000"/>
                </a:solidFill>
                <a:latin typeface="Microsoft JhengHei" charset="-120"/>
                <a:ea typeface="Microsoft JhengHei" charset="-120"/>
                <a:cs typeface="Microsoft JhengHei" charset="-120"/>
              </a:rPr>
              <a:t>中小企業貸款利息補貼計劃</a:t>
            </a:r>
            <a:r>
              <a:rPr lang="zh-TW" altLang="en-US" sz="1400" dirty="0">
                <a:latin typeface="Microsoft JhengHei" charset="-120"/>
                <a:ea typeface="Microsoft JhengHei" charset="-120"/>
                <a:cs typeface="Microsoft JhengHei" charset="-120"/>
              </a:rPr>
              <a:t>，為營運資金短缺的中小企業進一步減輕利息負擔；</a:t>
            </a:r>
            <a:endParaRPr lang="zh-TW" altLang="en-US" sz="1400" dirty="0">
              <a:latin typeface="Microsoft JhengHei" charset="-120"/>
              <a:ea typeface="Microsoft JhengHei" charset="-120"/>
              <a:cs typeface="Microsoft JhengHei" charset="-120"/>
            </a:endParaRPr>
          </a:p>
          <a:p>
            <a:pPr>
              <a:lnSpc>
                <a:spcPct val="150000"/>
              </a:lnSpc>
            </a:pPr>
            <a:r>
              <a:rPr lang="zh-TW" altLang="en-US" sz="1400" dirty="0">
                <a:latin typeface="Microsoft JhengHei" charset="-120"/>
                <a:ea typeface="Microsoft JhengHei" charset="-120"/>
                <a:cs typeface="Microsoft JhengHei" charset="-120"/>
              </a:rPr>
              <a:t>五、設立綠色通道協助企業申請</a:t>
            </a:r>
            <a:r>
              <a:rPr lang="zh-TW" altLang="en-US" sz="1400" b="1" dirty="0">
                <a:solidFill>
                  <a:srgbClr val="FF0000"/>
                </a:solidFill>
                <a:latin typeface="Microsoft JhengHei" charset="-120"/>
                <a:ea typeface="Microsoft JhengHei" charset="-120"/>
                <a:cs typeface="Microsoft JhengHei" charset="-120"/>
              </a:rPr>
              <a:t>中小企業信用保證／專項信用保證計劃</a:t>
            </a:r>
            <a:r>
              <a:rPr lang="zh-TW" altLang="en-US" sz="1400" dirty="0">
                <a:latin typeface="Microsoft JhengHei" charset="-120"/>
                <a:ea typeface="Microsoft JhengHei" charset="-120"/>
                <a:cs typeface="Microsoft JhengHei" charset="-120"/>
              </a:rPr>
              <a:t>，並為申請中小企業援助計劃的企業提供快速開立結算賬戶及一系列電子現金管理配套的服務。</a:t>
            </a:r>
            <a:endParaRPr lang="zh-TW" altLang="en-US" sz="1400" dirty="0">
              <a:latin typeface="Microsoft JhengHei" charset="-120"/>
              <a:ea typeface="Microsoft JhengHei" charset="-120"/>
              <a:cs typeface="Microsoft JhengHei" charset="-120"/>
            </a:endParaRPr>
          </a:p>
        </p:txBody>
      </p:sp>
      <p:sp>
        <p:nvSpPr>
          <p:cNvPr id="32" name="原创设计师QQ598969553          _6"/>
          <p:cNvSpPr/>
          <p:nvPr/>
        </p:nvSpPr>
        <p:spPr>
          <a:xfrm>
            <a:off x="2757150" y="1122728"/>
            <a:ext cx="3471034" cy="358478"/>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33" name="原创设计师QQ598969553          _7"/>
          <p:cNvSpPr txBox="1"/>
          <p:nvPr/>
        </p:nvSpPr>
        <p:spPr>
          <a:xfrm>
            <a:off x="2808225" y="1122728"/>
            <a:ext cx="3275943" cy="369332"/>
          </a:xfrm>
          <a:prstGeom prst="rect">
            <a:avLst/>
          </a:prstGeom>
          <a:noFill/>
        </p:spPr>
        <p:txBody>
          <a:bodyPr wrap="square" rtlCol="0">
            <a:spAutoFit/>
          </a:bodyPr>
          <a:lstStyle/>
          <a:p>
            <a:pPr algn="ctr" defTabSz="1216660">
              <a:spcBef>
                <a:spcPct val="20000"/>
              </a:spcBef>
              <a:defRPr/>
            </a:pPr>
            <a:r>
              <a:rPr lang="zh-TW" altLang="en-US" b="1" dirty="0" smtClean="0">
                <a:solidFill>
                  <a:schemeClr val="bg1"/>
                </a:solidFill>
                <a:latin typeface="微軟正黑體" pitchFamily="34" charset="-120"/>
                <a:ea typeface="微軟正黑體" pitchFamily="34" charset="-120"/>
                <a:cs typeface="Microsoft JhengHei" charset="-120"/>
              </a:rPr>
              <a:t>五</a:t>
            </a:r>
            <a:r>
              <a:rPr lang="zh-TW" altLang="en-US" b="1" dirty="0">
                <a:solidFill>
                  <a:schemeClr val="bg1"/>
                </a:solidFill>
                <a:latin typeface="微軟正黑體" pitchFamily="34" charset="-120"/>
                <a:ea typeface="微軟正黑體" pitchFamily="34" charset="-120"/>
                <a:cs typeface="Microsoft JhengHei" charset="-120"/>
              </a:rPr>
              <a:t>項穩經濟保民生金融</a:t>
            </a:r>
            <a:r>
              <a:rPr lang="zh-TW" altLang="en-US" b="1" dirty="0" smtClean="0">
                <a:solidFill>
                  <a:schemeClr val="bg1"/>
                </a:solidFill>
                <a:latin typeface="微軟正黑體" pitchFamily="34" charset="-120"/>
                <a:ea typeface="微軟正黑體" pitchFamily="34" charset="-120"/>
                <a:cs typeface="Microsoft JhengHei" charset="-120"/>
              </a:rPr>
              <a:t>措施</a:t>
            </a:r>
            <a:endParaRPr lang="en-US" altLang="zh-TW" b="1" dirty="0">
              <a:solidFill>
                <a:schemeClr val="bg1"/>
              </a:solidFill>
              <a:latin typeface="微軟正黑體" pitchFamily="34" charset="-120"/>
              <a:ea typeface="微軟正黑體" pitchFamily="34" charset="-120"/>
              <a:cs typeface="Microsoft JhengHei" charset="-120"/>
            </a:endParaRPr>
          </a:p>
        </p:txBody>
      </p:sp>
      <p:grpSp>
        <p:nvGrpSpPr>
          <p:cNvPr id="21" name="群組 20"/>
          <p:cNvGrpSpPr/>
          <p:nvPr/>
        </p:nvGrpSpPr>
        <p:grpSpPr>
          <a:xfrm>
            <a:off x="4697020" y="382965"/>
            <a:ext cx="3687440" cy="386531"/>
            <a:chOff x="179512" y="-769460"/>
            <a:chExt cx="7075327" cy="741662"/>
          </a:xfrm>
        </p:grpSpPr>
        <p:pic>
          <p:nvPicPr>
            <p:cNvPr id="22"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0"/>
          <p:cNvSpPr txBox="1"/>
          <p:nvPr/>
        </p:nvSpPr>
        <p:spPr>
          <a:xfrm>
            <a:off x="620144" y="291040"/>
            <a:ext cx="2954655"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抗疫貸各類專</a:t>
            </a:r>
            <a:r>
              <a:rPr kumimoji="1" lang="zh-TW"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項</a:t>
            </a:r>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融資</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4" name="群組 3"/>
          <p:cNvGrpSpPr/>
          <p:nvPr/>
        </p:nvGrpSpPr>
        <p:grpSpPr>
          <a:xfrm>
            <a:off x="710828" y="915566"/>
            <a:ext cx="7692628" cy="0"/>
            <a:chOff x="777186" y="1131590"/>
            <a:chExt cx="7692628" cy="0"/>
          </a:xfrm>
        </p:grpSpPr>
        <p:cxnSp>
          <p:nvCxnSpPr>
            <p:cNvPr id="5" name="直線接點 4"/>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6" name="直線接點 5"/>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sp>
        <p:nvSpPr>
          <p:cNvPr id="2" name="矩形 1"/>
          <p:cNvSpPr/>
          <p:nvPr/>
        </p:nvSpPr>
        <p:spPr>
          <a:xfrm>
            <a:off x="4572000" y="1754472"/>
            <a:ext cx="4392488" cy="2446824"/>
          </a:xfrm>
          <a:prstGeom prst="rect">
            <a:avLst/>
          </a:prstGeom>
          <a:solidFill>
            <a:schemeClr val="bg1">
              <a:lumMod val="95000"/>
            </a:schemeClr>
          </a:solidFill>
        </p:spPr>
        <p:txBody>
          <a:bodyPr wrap="square">
            <a:spAutoFit/>
          </a:bodyPr>
          <a:lstStyle/>
          <a:p>
            <a:r>
              <a:rPr lang="zh-TW" altLang="en-US" sz="1700" dirty="0">
                <a:latin typeface="Microsoft JhengHei" charset="-120"/>
                <a:ea typeface="Microsoft JhengHei" charset="-120"/>
                <a:cs typeface="Microsoft JhengHei" charset="-120"/>
              </a:rPr>
              <a:t>企業準入</a:t>
            </a:r>
            <a:r>
              <a:rPr lang="en-US" altLang="zh-TW" sz="1700" dirty="0">
                <a:latin typeface="Microsoft JhengHei" charset="-120"/>
                <a:ea typeface="Microsoft JhengHei" charset="-120"/>
                <a:cs typeface="Microsoft JhengHei" charset="-120"/>
              </a:rPr>
              <a:t>: </a:t>
            </a:r>
            <a:endParaRPr lang="en-US" altLang="zh-TW" sz="1700" dirty="0">
              <a:latin typeface="Microsoft JhengHei" charset="-120"/>
              <a:ea typeface="Microsoft JhengHei" charset="-120"/>
              <a:cs typeface="Microsoft JhengHei" charset="-120"/>
            </a:endParaRPr>
          </a:p>
          <a:p>
            <a:pPr marL="285750" indent="-285750">
              <a:buFont typeface="Wingdings" charset="2"/>
              <a:buChar char="ü"/>
            </a:pPr>
            <a:r>
              <a:rPr lang="zh-TW" altLang="en-US" sz="1700" dirty="0">
                <a:latin typeface="Microsoft JhengHei" charset="-120"/>
                <a:ea typeface="Microsoft JhengHei" charset="-120"/>
                <a:cs typeface="Microsoft JhengHei" charset="-120"/>
              </a:rPr>
              <a:t>在澳門合法經營的商業企業</a:t>
            </a:r>
            <a:endParaRPr lang="zh-TW" altLang="en-US" sz="1700" dirty="0">
              <a:latin typeface="Microsoft JhengHei" charset="-120"/>
              <a:ea typeface="Microsoft JhengHei" charset="-120"/>
              <a:cs typeface="Microsoft JhengHei" charset="-120"/>
            </a:endParaRPr>
          </a:p>
          <a:p>
            <a:endParaRPr lang="en-US" altLang="zh-TW" sz="1700" dirty="0">
              <a:latin typeface="Microsoft JhengHei" charset="-120"/>
              <a:ea typeface="Microsoft JhengHei" charset="-120"/>
              <a:cs typeface="Microsoft JhengHei" charset="-120"/>
            </a:endParaRPr>
          </a:p>
          <a:p>
            <a:r>
              <a:rPr lang="zh-TW" altLang="en-US" sz="1700" dirty="0">
                <a:latin typeface="Microsoft JhengHei" charset="-120"/>
                <a:ea typeface="Microsoft JhengHei" charset="-120"/>
                <a:cs typeface="Microsoft JhengHei" charset="-120"/>
              </a:rPr>
              <a:t>產品特點</a:t>
            </a:r>
            <a:r>
              <a:rPr lang="en-US" altLang="zh-TW" sz="1700" dirty="0">
                <a:latin typeface="Microsoft JhengHei" charset="-120"/>
                <a:ea typeface="Microsoft JhengHei" charset="-120"/>
                <a:cs typeface="Microsoft JhengHei" charset="-120"/>
              </a:rPr>
              <a:t>:</a:t>
            </a:r>
            <a:endParaRPr lang="en-US" altLang="zh-TW" sz="1700" dirty="0">
              <a:latin typeface="Microsoft JhengHei" charset="-120"/>
              <a:ea typeface="Microsoft JhengHei" charset="-120"/>
              <a:cs typeface="Microsoft JhengHei" charset="-120"/>
            </a:endParaRPr>
          </a:p>
          <a:p>
            <a:pPr marL="285750" indent="-285750">
              <a:buFont typeface="Wingdings" charset="2"/>
              <a:buChar char="ü"/>
            </a:pPr>
            <a:r>
              <a:rPr lang="zh-TW" altLang="en-US" sz="1700" dirty="0">
                <a:latin typeface="Microsoft JhengHei" charset="-120"/>
                <a:ea typeface="Microsoft JhengHei" charset="-120"/>
                <a:cs typeface="Microsoft JhengHei" charset="-120"/>
              </a:rPr>
              <a:t>產品組合，信用</a:t>
            </a:r>
            <a:r>
              <a:rPr lang="en-US" altLang="zh-TW" sz="1700" dirty="0">
                <a:latin typeface="Microsoft JhengHei" charset="-120"/>
                <a:ea typeface="Microsoft JhengHei" charset="-120"/>
                <a:cs typeface="Microsoft JhengHei" charset="-120"/>
              </a:rPr>
              <a:t>+</a:t>
            </a:r>
            <a:r>
              <a:rPr lang="zh-TW" altLang="en-US" sz="1700" dirty="0">
                <a:latin typeface="Microsoft JhengHei" charset="-120"/>
                <a:ea typeface="Microsoft JhengHei" charset="-120"/>
                <a:cs typeface="Microsoft JhengHei" charset="-120"/>
              </a:rPr>
              <a:t>抵押、分期</a:t>
            </a:r>
            <a:r>
              <a:rPr lang="en-US" altLang="zh-TW" sz="1700" dirty="0">
                <a:latin typeface="Microsoft JhengHei" charset="-120"/>
                <a:ea typeface="Microsoft JhengHei" charset="-120"/>
                <a:cs typeface="Microsoft JhengHei" charset="-120"/>
              </a:rPr>
              <a:t>+</a:t>
            </a:r>
            <a:r>
              <a:rPr lang="zh-TW" altLang="en-US" sz="1700" dirty="0">
                <a:latin typeface="Microsoft JhengHei" charset="-120"/>
                <a:ea typeface="Microsoft JhengHei" charset="-120"/>
                <a:cs typeface="Microsoft JhengHei" charset="-120"/>
              </a:rPr>
              <a:t>透支</a:t>
            </a:r>
            <a:r>
              <a:rPr lang="en-US" altLang="zh-TW" sz="1700" dirty="0">
                <a:latin typeface="Microsoft JhengHei" charset="-120"/>
                <a:ea typeface="Microsoft JhengHei" charset="-120"/>
                <a:cs typeface="Microsoft JhengHei" charset="-120"/>
              </a:rPr>
              <a:t>+</a:t>
            </a:r>
            <a:r>
              <a:rPr lang="zh-TW" altLang="en-US" sz="1700" dirty="0">
                <a:latin typeface="Microsoft JhengHei" charset="-120"/>
                <a:ea typeface="Microsoft JhengHei" charset="-120"/>
                <a:cs typeface="Microsoft JhengHei" charset="-120"/>
              </a:rPr>
              <a:t>循環貸款，滿足各類資金需求</a:t>
            </a:r>
            <a:endParaRPr lang="en-US" altLang="zh-TW" sz="1700" dirty="0">
              <a:latin typeface="Microsoft JhengHei" charset="-120"/>
              <a:ea typeface="Microsoft JhengHei" charset="-120"/>
              <a:cs typeface="Microsoft JhengHei" charset="-120"/>
            </a:endParaRPr>
          </a:p>
          <a:p>
            <a:pPr marL="285750" indent="-285750">
              <a:buFont typeface="Wingdings" charset="2"/>
              <a:buChar char="ü"/>
            </a:pPr>
            <a:r>
              <a:rPr lang="zh-TW" altLang="en-US" sz="1700" dirty="0">
                <a:latin typeface="Microsoft JhengHei" charset="-120"/>
                <a:ea typeface="Microsoft JhengHei" charset="-120"/>
                <a:cs typeface="Microsoft JhengHei" charset="-120"/>
              </a:rPr>
              <a:t>特優利率，豁免貸款手續費</a:t>
            </a:r>
            <a:endParaRPr lang="en-US" altLang="zh-TW" sz="1700" dirty="0">
              <a:latin typeface="Microsoft JhengHei" charset="-120"/>
              <a:ea typeface="Microsoft JhengHei" charset="-120"/>
              <a:cs typeface="Microsoft JhengHei" charset="-120"/>
            </a:endParaRPr>
          </a:p>
          <a:p>
            <a:pPr marL="285750" indent="-285750">
              <a:buFont typeface="Wingdings" charset="2"/>
              <a:buChar char="ü"/>
            </a:pPr>
            <a:r>
              <a:rPr lang="zh-TW" altLang="en-US" sz="1700" dirty="0">
                <a:latin typeface="Microsoft JhengHei" charset="-120"/>
                <a:ea typeface="Microsoft JhengHei" charset="-120"/>
                <a:cs typeface="Microsoft JhengHei" charset="-120"/>
              </a:rPr>
              <a:t>綠色通道，特快辦理及</a:t>
            </a:r>
            <a:r>
              <a:rPr lang="zh-TW" altLang="en-US" sz="1700" dirty="0" smtClean="0">
                <a:latin typeface="Microsoft JhengHei" charset="-120"/>
                <a:ea typeface="Microsoft JhengHei" charset="-120"/>
                <a:cs typeface="Microsoft JhengHei" charset="-120"/>
              </a:rPr>
              <a:t>審批</a:t>
            </a:r>
            <a:endParaRPr lang="en-US" altLang="zh-TW" sz="1700" dirty="0" smtClean="0">
              <a:latin typeface="Microsoft JhengHei" charset="-120"/>
              <a:ea typeface="Microsoft JhengHei" charset="-120"/>
              <a:cs typeface="Microsoft JhengHei" charset="-120"/>
            </a:endParaRPr>
          </a:p>
          <a:p>
            <a:pPr marL="285750" indent="-285750">
              <a:buFont typeface="Wingdings" charset="2"/>
              <a:buChar char="ü"/>
            </a:pPr>
            <a:r>
              <a:rPr lang="zh-CN" altLang="en-US" sz="1700" dirty="0">
                <a:latin typeface="Microsoft JhengHei" charset="-120"/>
                <a:ea typeface="Microsoft JhengHei" charset="-120"/>
                <a:cs typeface="Microsoft JhengHei" charset="-120"/>
              </a:rPr>
              <a:t>銜</a:t>
            </a:r>
            <a:r>
              <a:rPr lang="zh-CN" altLang="en-US" sz="1700" dirty="0" smtClean="0">
                <a:latin typeface="Microsoft JhengHei" charset="-120"/>
                <a:ea typeface="Microsoft JhengHei" charset="-120"/>
                <a:cs typeface="Microsoft JhengHei" charset="-120"/>
              </a:rPr>
              <a:t>接政府</a:t>
            </a:r>
            <a:r>
              <a:rPr lang="zh-CN" altLang="en-US" sz="1700" dirty="0">
                <a:latin typeface="Microsoft JhengHei" charset="-120"/>
                <a:ea typeface="Microsoft JhengHei" charset="-120"/>
                <a:cs typeface="Microsoft JhengHei" charset="-120"/>
              </a:rPr>
              <a:t>利息補</a:t>
            </a:r>
            <a:r>
              <a:rPr lang="zh-CN" altLang="en-US" sz="1700" dirty="0" smtClean="0">
                <a:latin typeface="Microsoft JhengHei" charset="-120"/>
                <a:ea typeface="Microsoft JhengHei" charset="-120"/>
                <a:cs typeface="Microsoft JhengHei" charset="-120"/>
              </a:rPr>
              <a:t>貼、信保、專項信保</a:t>
            </a:r>
            <a:r>
              <a:rPr lang="zh-CN" altLang="en-US" sz="1700" dirty="0">
                <a:latin typeface="Microsoft JhengHei" charset="-120"/>
                <a:ea typeface="Microsoft JhengHei" charset="-120"/>
                <a:cs typeface="Microsoft JhengHei" charset="-120"/>
              </a:rPr>
              <a:t>計劃</a:t>
            </a:r>
            <a:endParaRPr lang="en-US" altLang="zh-TW" sz="1700" dirty="0">
              <a:latin typeface="Microsoft JhengHei" charset="-120"/>
              <a:ea typeface="Microsoft JhengHei" charset="-120"/>
              <a:cs typeface="Microsoft JhengHei" charset="-120"/>
            </a:endParaRPr>
          </a:p>
        </p:txBody>
      </p:sp>
      <p:sp>
        <p:nvSpPr>
          <p:cNvPr id="3" name="向右箭號 2"/>
          <p:cNvSpPr/>
          <p:nvPr/>
        </p:nvSpPr>
        <p:spPr>
          <a:xfrm>
            <a:off x="3899627" y="2643758"/>
            <a:ext cx="672373" cy="384213"/>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TW" altLang="en-US"/>
          </a:p>
        </p:txBody>
      </p:sp>
      <p:sp>
        <p:nvSpPr>
          <p:cNvPr id="9" name="左大括弧 8"/>
          <p:cNvSpPr/>
          <p:nvPr/>
        </p:nvSpPr>
        <p:spPr>
          <a:xfrm>
            <a:off x="2195736" y="1131591"/>
            <a:ext cx="426398" cy="3888432"/>
          </a:xfrm>
          <a:prstGeom prst="leftBrace">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zh-TW" altLang="en-US">
              <a:solidFill>
                <a:srgbClr val="C00000"/>
              </a:solidFill>
            </a:endParaRPr>
          </a:p>
        </p:txBody>
      </p:sp>
      <p:sp>
        <p:nvSpPr>
          <p:cNvPr id="10" name="文字方塊 9"/>
          <p:cNvSpPr txBox="1"/>
          <p:nvPr/>
        </p:nvSpPr>
        <p:spPr>
          <a:xfrm>
            <a:off x="2575403" y="916015"/>
            <a:ext cx="1854857" cy="4176015"/>
          </a:xfrm>
          <a:prstGeom prst="rect">
            <a:avLst/>
          </a:prstGeom>
          <a:noFill/>
        </p:spPr>
        <p:txBody>
          <a:bodyPr wrap="square" rtlCol="0">
            <a:spAutoFit/>
          </a:bodyPr>
          <a:lstStyle/>
          <a:p>
            <a:pPr>
              <a:lnSpc>
                <a:spcPct val="200000"/>
              </a:lnSpc>
            </a:pPr>
            <a:r>
              <a:rPr kumimoji="1" lang="zh-TW" altLang="en-US" sz="1500" u="sng" dirty="0">
                <a:latin typeface="Microsoft JhengHei" charset="-120"/>
                <a:ea typeface="Microsoft JhengHei" charset="-120"/>
                <a:cs typeface="Microsoft JhengHei" charset="-120"/>
              </a:rPr>
              <a:t>特快應急錢</a:t>
            </a:r>
            <a:endParaRPr kumimoji="1" lang="en-US" altLang="zh-TW" sz="1500" u="sng" dirty="0">
              <a:latin typeface="Microsoft JhengHei" charset="-120"/>
              <a:ea typeface="Microsoft JhengHei" charset="-120"/>
              <a:cs typeface="Microsoft JhengHei" charset="-120"/>
            </a:endParaRPr>
          </a:p>
          <a:p>
            <a:pPr>
              <a:lnSpc>
                <a:spcPct val="200000"/>
              </a:lnSpc>
            </a:pPr>
            <a:r>
              <a:rPr kumimoji="1" lang="zh-TW" altLang="en-US" sz="1500" u="sng" dirty="0">
                <a:latin typeface="Microsoft JhengHei" charset="-120"/>
                <a:ea typeface="Microsoft JhengHei" charset="-120"/>
                <a:cs typeface="Microsoft JhengHei" charset="-120"/>
              </a:rPr>
              <a:t>抗疫採購貸</a:t>
            </a:r>
            <a:endParaRPr kumimoji="1" lang="en-US" altLang="zh-TW" sz="1500" u="sng" dirty="0">
              <a:latin typeface="Microsoft JhengHei" charset="-120"/>
              <a:ea typeface="Microsoft JhengHei" charset="-120"/>
              <a:cs typeface="Microsoft JhengHei" charset="-120"/>
            </a:endParaRPr>
          </a:p>
          <a:p>
            <a:pPr>
              <a:lnSpc>
                <a:spcPct val="200000"/>
              </a:lnSpc>
            </a:pPr>
            <a:r>
              <a:rPr kumimoji="1" lang="zh-TW" altLang="en-US" sz="1500" u="sng" dirty="0">
                <a:latin typeface="Microsoft JhengHei" charset="-120"/>
                <a:ea typeface="Microsoft JhengHei" charset="-120"/>
                <a:cs typeface="Microsoft JhengHei" charset="-120"/>
              </a:rPr>
              <a:t>經營周轉貸</a:t>
            </a:r>
            <a:endParaRPr kumimoji="1" lang="en-US" altLang="zh-TW" sz="1500" u="sng" dirty="0">
              <a:latin typeface="Microsoft JhengHei" charset="-120"/>
              <a:ea typeface="Microsoft JhengHei" charset="-120"/>
              <a:cs typeface="Microsoft JhengHei" charset="-120"/>
            </a:endParaRPr>
          </a:p>
          <a:p>
            <a:pPr>
              <a:lnSpc>
                <a:spcPct val="200000"/>
              </a:lnSpc>
            </a:pPr>
            <a:r>
              <a:rPr kumimoji="1" lang="zh-TW" altLang="en-US" sz="1500" u="sng" dirty="0">
                <a:latin typeface="Microsoft JhengHei" charset="-120"/>
                <a:ea typeface="Microsoft JhengHei" charset="-120"/>
                <a:cs typeface="Microsoft JhengHei" charset="-120"/>
              </a:rPr>
              <a:t>訂單通寶</a:t>
            </a:r>
            <a:endParaRPr kumimoji="1" lang="en-US" altLang="zh-TW" sz="1500" u="sng" dirty="0">
              <a:latin typeface="Microsoft JhengHei" charset="-120"/>
              <a:ea typeface="Microsoft JhengHei" charset="-120"/>
              <a:cs typeface="Microsoft JhengHei" charset="-120"/>
            </a:endParaRPr>
          </a:p>
          <a:p>
            <a:pPr>
              <a:lnSpc>
                <a:spcPct val="200000"/>
              </a:lnSpc>
            </a:pPr>
            <a:r>
              <a:rPr kumimoji="1" lang="zh-TW" altLang="en-US" sz="1500" u="sng" dirty="0">
                <a:latin typeface="Microsoft JhengHei" charset="-120"/>
                <a:ea typeface="Microsoft JhengHei" charset="-120"/>
                <a:cs typeface="Microsoft JhengHei" charset="-120"/>
              </a:rPr>
              <a:t>商融通寶</a:t>
            </a:r>
            <a:endParaRPr kumimoji="1" lang="en-US" altLang="zh-TW" sz="1500" u="sng" dirty="0">
              <a:latin typeface="Microsoft JhengHei" charset="-120"/>
              <a:ea typeface="Microsoft JhengHei" charset="-120"/>
              <a:cs typeface="Microsoft JhengHei" charset="-120"/>
            </a:endParaRPr>
          </a:p>
          <a:p>
            <a:pPr>
              <a:lnSpc>
                <a:spcPct val="200000"/>
              </a:lnSpc>
            </a:pPr>
            <a:r>
              <a:rPr kumimoji="1" lang="zh-TW" altLang="en-US" sz="1500" u="sng" dirty="0">
                <a:latin typeface="Microsoft JhengHei" charset="-120"/>
                <a:ea typeface="Microsoft JhengHei" charset="-120"/>
                <a:cs typeface="Microsoft JhengHei" charset="-120"/>
              </a:rPr>
              <a:t>中小企便利</a:t>
            </a:r>
            <a:r>
              <a:rPr kumimoji="1" lang="zh-TW" altLang="en-US" sz="1500" u="sng" dirty="0" smtClean="0">
                <a:latin typeface="Microsoft JhengHei" charset="-120"/>
                <a:ea typeface="Microsoft JhengHei" charset="-120"/>
                <a:cs typeface="Microsoft JhengHei" charset="-120"/>
              </a:rPr>
              <a:t>貸款</a:t>
            </a:r>
            <a:endParaRPr kumimoji="1" lang="en-US" altLang="zh-TW" sz="1500" u="sng" dirty="0" smtClean="0">
              <a:latin typeface="Microsoft JhengHei" charset="-120"/>
              <a:ea typeface="Microsoft JhengHei" charset="-120"/>
              <a:cs typeface="Microsoft JhengHei" charset="-120"/>
            </a:endParaRPr>
          </a:p>
          <a:p>
            <a:pPr>
              <a:lnSpc>
                <a:spcPct val="200000"/>
              </a:lnSpc>
            </a:pPr>
            <a:r>
              <a:rPr kumimoji="1" lang="zh-CN" altLang="en-US" sz="1500" u="sng" dirty="0">
                <a:latin typeface="Microsoft JhengHei" charset="-120"/>
                <a:ea typeface="Microsoft JhengHei" charset="-120"/>
                <a:cs typeface="Microsoft JhengHei" charset="-120"/>
              </a:rPr>
              <a:t>供應通</a:t>
            </a:r>
            <a:r>
              <a:rPr kumimoji="1" lang="zh-CN" altLang="en-US" sz="1500" u="sng" dirty="0" smtClean="0">
                <a:latin typeface="Microsoft JhengHei" charset="-120"/>
                <a:ea typeface="Microsoft JhengHei" charset="-120"/>
                <a:cs typeface="Microsoft JhengHei" charset="-120"/>
              </a:rPr>
              <a:t>寶</a:t>
            </a:r>
            <a:endParaRPr kumimoji="1" lang="en-US" altLang="zh-CN" sz="1500" u="sng" dirty="0" smtClean="0">
              <a:latin typeface="Microsoft JhengHei" charset="-120"/>
              <a:ea typeface="Microsoft JhengHei" charset="-120"/>
              <a:cs typeface="Microsoft JhengHei" charset="-120"/>
            </a:endParaRPr>
          </a:p>
          <a:p>
            <a:pPr>
              <a:lnSpc>
                <a:spcPct val="200000"/>
              </a:lnSpc>
            </a:pPr>
            <a:r>
              <a:rPr kumimoji="1" lang="zh-CN" altLang="en-US" sz="1500" u="sng" dirty="0">
                <a:latin typeface="Microsoft JhengHei" charset="-120"/>
                <a:ea typeface="Microsoft JhengHei" charset="-120"/>
                <a:cs typeface="Microsoft JhengHei" charset="-120"/>
              </a:rPr>
              <a:t>採購通</a:t>
            </a:r>
            <a:r>
              <a:rPr kumimoji="1" lang="zh-CN" altLang="en-US" sz="1500" u="sng" dirty="0" smtClean="0">
                <a:latin typeface="Microsoft JhengHei" charset="-120"/>
                <a:ea typeface="Microsoft JhengHei" charset="-120"/>
                <a:cs typeface="Microsoft JhengHei" charset="-120"/>
              </a:rPr>
              <a:t>寶</a:t>
            </a:r>
            <a:endParaRPr kumimoji="1" lang="en-US" altLang="zh-CN" sz="1500" u="sng" dirty="0" smtClean="0">
              <a:latin typeface="Microsoft JhengHei" charset="-120"/>
              <a:ea typeface="Microsoft JhengHei" charset="-120"/>
              <a:cs typeface="Microsoft JhengHei" charset="-120"/>
            </a:endParaRPr>
          </a:p>
          <a:p>
            <a:pPr>
              <a:lnSpc>
                <a:spcPct val="200000"/>
              </a:lnSpc>
            </a:pPr>
            <a:r>
              <a:rPr kumimoji="1" lang="zh-CN" altLang="en-US" sz="1500" u="sng" dirty="0">
                <a:latin typeface="Microsoft JhengHei" charset="-120"/>
                <a:ea typeface="Microsoft JhengHei" charset="-120"/>
                <a:cs typeface="Microsoft JhengHei" charset="-120"/>
              </a:rPr>
              <a:t>工程通寶</a:t>
            </a:r>
            <a:endParaRPr kumimoji="1" lang="en-US" altLang="zh-TW" sz="1500" u="sng" dirty="0">
              <a:latin typeface="Microsoft JhengHei" charset="-120"/>
              <a:ea typeface="Microsoft JhengHei" charset="-120"/>
              <a:cs typeface="Microsoft JhengHei" charset="-120"/>
            </a:endParaRPr>
          </a:p>
        </p:txBody>
      </p:sp>
      <p:pic>
        <p:nvPicPr>
          <p:cNvPr id="17" name="圖片 1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321976" y="1777145"/>
            <a:ext cx="1735394" cy="2453753"/>
          </a:xfrm>
          <a:prstGeom prst="rect">
            <a:avLst/>
          </a:prstGeom>
        </p:spPr>
      </p:pic>
      <p:grpSp>
        <p:nvGrpSpPr>
          <p:cNvPr id="22" name="群組 21"/>
          <p:cNvGrpSpPr/>
          <p:nvPr/>
        </p:nvGrpSpPr>
        <p:grpSpPr>
          <a:xfrm>
            <a:off x="4697020" y="382965"/>
            <a:ext cx="3687440" cy="386531"/>
            <a:chOff x="179512" y="-769460"/>
            <a:chExt cx="7075327" cy="741662"/>
          </a:xfrm>
        </p:grpSpPr>
        <p:pic>
          <p:nvPicPr>
            <p:cNvPr id="23" name="Picture 2" descr="C:\Users\mo149616\Desktop\資料全集\已完成工作\2019\其他\分行LOGO圖片素材\组合横版.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Z:\！抗疫貸\6.報導文宣\2C638743-A8EA-44DA-8252-215A69818A22.jpe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原创设计师QQ598969553          _3"/>
          <p:cNvSpPr/>
          <p:nvPr/>
        </p:nvSpPr>
        <p:spPr>
          <a:xfrm>
            <a:off x="367737" y="1492975"/>
            <a:ext cx="4089806" cy="3311023"/>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原创设计师QQ598969553          _4"/>
          <p:cNvSpPr/>
          <p:nvPr/>
        </p:nvSpPr>
        <p:spPr>
          <a:xfrm>
            <a:off x="649788" y="1895723"/>
            <a:ext cx="3609781" cy="2585323"/>
          </a:xfrm>
          <a:prstGeom prst="rect">
            <a:avLst/>
          </a:prstGeom>
        </p:spPr>
        <p:txBody>
          <a:bodyPr wrap="square">
            <a:spAutoFit/>
          </a:bodyPr>
          <a:lstStyle/>
          <a:p>
            <a:r>
              <a:rPr lang="zh-TW" altLang="en-US" b="1" u="sng" dirty="0">
                <a:latin typeface="Microsoft JhengHei" charset="-120"/>
                <a:ea typeface="Microsoft JhengHei" charset="-120"/>
                <a:cs typeface="Microsoft JhengHei" charset="-120"/>
              </a:rPr>
              <a:t>適用客戶</a:t>
            </a:r>
            <a:r>
              <a:rPr lang="en-US" altLang="zh-TW" b="1" u="sng" dirty="0">
                <a:latin typeface="Microsoft JhengHei" charset="-120"/>
                <a:ea typeface="Microsoft JhengHei" charset="-120"/>
                <a:cs typeface="Microsoft JhengHei" charset="-120"/>
              </a:rPr>
              <a:t>: </a:t>
            </a:r>
            <a:endParaRPr lang="zh-TW" altLang="en-US" b="1" u="sng" dirty="0">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受疫情影響急需小額資金周轉的本澳企業</a:t>
            </a:r>
            <a:endParaRPr lang="en-US" altLang="zh-TW" dirty="0">
              <a:latin typeface="Microsoft JhengHei" charset="-120"/>
              <a:ea typeface="Microsoft JhengHei" charset="-120"/>
              <a:cs typeface="Microsoft JhengHei" charset="-120"/>
            </a:endParaRPr>
          </a:p>
          <a:p>
            <a:endParaRPr lang="en-US" altLang="zh-TW" dirty="0">
              <a:latin typeface="Microsoft JhengHei" charset="-120"/>
              <a:ea typeface="Microsoft JhengHei" charset="-120"/>
              <a:cs typeface="Microsoft JhengHei" charset="-120"/>
            </a:endParaRPr>
          </a:p>
          <a:p>
            <a:r>
              <a:rPr lang="zh-TW" altLang="en-US" b="1" u="sng" dirty="0">
                <a:latin typeface="Microsoft JhengHei" charset="-120"/>
                <a:ea typeface="Microsoft JhengHei" charset="-120"/>
                <a:cs typeface="Microsoft JhengHei" charset="-120"/>
              </a:rPr>
              <a:t>優點</a:t>
            </a:r>
            <a:r>
              <a:rPr lang="en-US" altLang="zh-TW" b="1" u="sng" dirty="0">
                <a:latin typeface="Microsoft JhengHei" charset="-120"/>
                <a:ea typeface="Microsoft JhengHei" charset="-120"/>
                <a:cs typeface="Microsoft JhengHei" charset="-120"/>
              </a:rPr>
              <a:t>: </a:t>
            </a:r>
            <a:endParaRPr lang="zh-TW" altLang="en-US" b="1" u="sng" dirty="0">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貸款額最高可達</a:t>
            </a:r>
            <a:r>
              <a:rPr lang="en-US" altLang="zh-TW" b="1" dirty="0">
                <a:solidFill>
                  <a:srgbClr val="FF0000"/>
                </a:solidFill>
                <a:latin typeface="Microsoft JhengHei" charset="-120"/>
                <a:ea typeface="Microsoft JhengHei" charset="-120"/>
                <a:cs typeface="Microsoft JhengHei" charset="-120"/>
              </a:rPr>
              <a:t>MOP20</a:t>
            </a:r>
            <a:r>
              <a:rPr lang="zh-TW" altLang="en-US" b="1" dirty="0">
                <a:solidFill>
                  <a:srgbClr val="FF0000"/>
                </a:solidFill>
                <a:latin typeface="Microsoft JhengHei" charset="-120"/>
                <a:ea typeface="Microsoft JhengHei" charset="-120"/>
                <a:cs typeface="Microsoft JhengHei" charset="-120"/>
              </a:rPr>
              <a:t>萬元 </a:t>
            </a:r>
            <a:endParaRPr lang="zh-TW" altLang="en-US" b="1" dirty="0">
              <a:solidFill>
                <a:srgbClr val="FF0000"/>
              </a:solidFill>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信用貸款，</a:t>
            </a:r>
            <a:r>
              <a:rPr lang="zh-TW" altLang="en-US" b="1" dirty="0">
                <a:solidFill>
                  <a:srgbClr val="FF0000"/>
                </a:solidFill>
                <a:latin typeface="Microsoft JhengHei" charset="-120"/>
                <a:ea typeface="Microsoft JhengHei" charset="-120"/>
                <a:cs typeface="Microsoft JhengHei" charset="-120"/>
              </a:rPr>
              <a:t>期限一年</a:t>
            </a:r>
            <a:endParaRPr lang="en-US" altLang="zh-TW" b="1" dirty="0">
              <a:solidFill>
                <a:srgbClr val="FF0000"/>
              </a:solidFill>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最高可按</a:t>
            </a:r>
            <a:r>
              <a:rPr lang="en-US" altLang="zh-TW" dirty="0">
                <a:latin typeface="Microsoft JhengHei" charset="-120"/>
                <a:ea typeface="Microsoft JhengHei" charset="-120"/>
                <a:cs typeface="Microsoft JhengHei" charset="-120"/>
              </a:rPr>
              <a:t>2019</a:t>
            </a:r>
            <a:r>
              <a:rPr lang="zh-TW" altLang="en-US" dirty="0">
                <a:latin typeface="Microsoft JhengHei" charset="-120"/>
                <a:ea typeface="Microsoft JhengHei" charset="-120"/>
                <a:cs typeface="Microsoft JhengHei" charset="-120"/>
              </a:rPr>
              <a:t>年月均營業額或月採購單金額</a:t>
            </a:r>
            <a:r>
              <a:rPr lang="en-US" altLang="zh-TW" dirty="0">
                <a:latin typeface="Microsoft JhengHei" charset="-120"/>
                <a:ea typeface="Microsoft JhengHei" charset="-120"/>
                <a:cs typeface="Microsoft JhengHei" charset="-120"/>
              </a:rPr>
              <a:t>100%</a:t>
            </a:r>
            <a:r>
              <a:rPr lang="zh-TW" altLang="en-US" dirty="0">
                <a:latin typeface="Microsoft JhengHei" charset="-120"/>
                <a:ea typeface="Microsoft JhengHei" charset="-120"/>
                <a:cs typeface="Microsoft JhengHei" charset="-120"/>
              </a:rPr>
              <a:t>提供</a:t>
            </a:r>
            <a:endParaRPr lang="en-US" altLang="zh-TW" dirty="0">
              <a:latin typeface="Microsoft JhengHei" charset="-120"/>
              <a:ea typeface="Microsoft JhengHei" charset="-120"/>
              <a:cs typeface="Microsoft JhengHei" charset="-120"/>
            </a:endParaRPr>
          </a:p>
        </p:txBody>
      </p:sp>
      <p:sp>
        <p:nvSpPr>
          <p:cNvPr id="8" name="原创设计师QQ598969553          _6"/>
          <p:cNvSpPr/>
          <p:nvPr/>
        </p:nvSpPr>
        <p:spPr>
          <a:xfrm>
            <a:off x="1331640" y="1347614"/>
            <a:ext cx="2207685"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9" name="原创设计师QQ598969553          _7"/>
          <p:cNvSpPr txBox="1"/>
          <p:nvPr/>
        </p:nvSpPr>
        <p:spPr>
          <a:xfrm>
            <a:off x="1331640" y="1317584"/>
            <a:ext cx="2156646" cy="400110"/>
          </a:xfrm>
          <a:prstGeom prst="rect">
            <a:avLst/>
          </a:prstGeom>
          <a:noFill/>
        </p:spPr>
        <p:txBody>
          <a:bodyPr wrap="square" rtlCol="0">
            <a:spAutoFit/>
          </a:bodyPr>
          <a:lstStyle/>
          <a:p>
            <a:pPr algn="ctr" defTabSz="1216660">
              <a:spcBef>
                <a:spcPct val="20000"/>
              </a:spcBef>
              <a:defRPr/>
            </a:pPr>
            <a:r>
              <a:rPr lang="zh-TW" altLang="en-US" sz="2000" b="1" dirty="0">
                <a:solidFill>
                  <a:schemeClr val="bg1"/>
                </a:solidFill>
                <a:latin typeface="Microsoft YaHei" pitchFamily="34" charset="-122"/>
                <a:ea typeface="Microsoft YaHei" pitchFamily="34" charset="-122"/>
                <a:cs typeface="Microsoft JhengHei" charset="-120"/>
              </a:rPr>
              <a:t>特快應急錢</a:t>
            </a:r>
            <a:endParaRPr lang="en-US" altLang="zh-TW" sz="2000" b="1" dirty="0">
              <a:solidFill>
                <a:schemeClr val="bg1"/>
              </a:solidFill>
              <a:latin typeface="Microsoft YaHei" pitchFamily="34" charset="-122"/>
              <a:ea typeface="Microsoft YaHei" pitchFamily="34" charset="-122"/>
              <a:cs typeface="Microsoft JhengHei" charset="-120"/>
            </a:endParaRPr>
          </a:p>
        </p:txBody>
      </p:sp>
      <p:sp>
        <p:nvSpPr>
          <p:cNvPr id="14" name="原创设计师QQ598969553          _3"/>
          <p:cNvSpPr/>
          <p:nvPr/>
        </p:nvSpPr>
        <p:spPr>
          <a:xfrm>
            <a:off x="4730666" y="1516158"/>
            <a:ext cx="4089806" cy="3287840"/>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原创设计师QQ598969553          _6"/>
          <p:cNvSpPr/>
          <p:nvPr/>
        </p:nvSpPr>
        <p:spPr>
          <a:xfrm>
            <a:off x="5676683" y="1360601"/>
            <a:ext cx="2207685"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17" name="原创设计师QQ598969553          _7"/>
          <p:cNvSpPr txBox="1"/>
          <p:nvPr/>
        </p:nvSpPr>
        <p:spPr>
          <a:xfrm>
            <a:off x="5846014" y="1317016"/>
            <a:ext cx="1883523" cy="400110"/>
          </a:xfrm>
          <a:prstGeom prst="rect">
            <a:avLst/>
          </a:prstGeom>
          <a:noFill/>
        </p:spPr>
        <p:txBody>
          <a:bodyPr wrap="square" rtlCol="0">
            <a:spAutoFit/>
          </a:bodyPr>
          <a:lstStyle/>
          <a:p>
            <a:pPr algn="ctr" defTabSz="1216660">
              <a:spcBef>
                <a:spcPct val="20000"/>
              </a:spcBef>
              <a:defRPr/>
            </a:pPr>
            <a:r>
              <a:rPr lang="zh-TW" altLang="en-US" sz="2000" b="1" dirty="0">
                <a:solidFill>
                  <a:schemeClr val="bg1"/>
                </a:solidFill>
                <a:latin typeface="Microsoft YaHei" pitchFamily="34" charset="-122"/>
                <a:ea typeface="Microsoft YaHei" pitchFamily="34" charset="-122"/>
                <a:cs typeface="Microsoft JhengHei" charset="-120"/>
              </a:rPr>
              <a:t>抗疫採購貸</a:t>
            </a:r>
            <a:endParaRPr lang="en-US" altLang="zh-TW" sz="2000" b="1" dirty="0">
              <a:solidFill>
                <a:schemeClr val="bg1"/>
              </a:solidFill>
              <a:latin typeface="Microsoft YaHei" pitchFamily="34" charset="-122"/>
              <a:ea typeface="Microsoft YaHei" pitchFamily="34" charset="-122"/>
              <a:cs typeface="Microsoft JhengHei" charset="-120"/>
            </a:endParaRPr>
          </a:p>
        </p:txBody>
      </p:sp>
      <p:sp>
        <p:nvSpPr>
          <p:cNvPr id="20" name="文本框 30"/>
          <p:cNvSpPr txBox="1"/>
          <p:nvPr/>
        </p:nvSpPr>
        <p:spPr>
          <a:xfrm>
            <a:off x="620144" y="291040"/>
            <a:ext cx="2954655"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抗疫貸各類專</a:t>
            </a:r>
            <a:r>
              <a:rPr kumimoji="1" lang="zh-TW"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項</a:t>
            </a:r>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融資</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sp>
        <p:nvSpPr>
          <p:cNvPr id="21" name="原创设计师QQ598969553          _4"/>
          <p:cNvSpPr/>
          <p:nvPr/>
        </p:nvSpPr>
        <p:spPr>
          <a:xfrm>
            <a:off x="5064049" y="1856577"/>
            <a:ext cx="3609781" cy="2585323"/>
          </a:xfrm>
          <a:prstGeom prst="rect">
            <a:avLst/>
          </a:prstGeom>
        </p:spPr>
        <p:txBody>
          <a:bodyPr wrap="square">
            <a:spAutoFit/>
          </a:bodyPr>
          <a:lstStyle/>
          <a:p>
            <a:r>
              <a:rPr lang="zh-TW" altLang="en-US" b="1" u="sng" dirty="0">
                <a:latin typeface="Microsoft JhengHei" charset="-120"/>
                <a:ea typeface="Microsoft JhengHei" charset="-120"/>
                <a:cs typeface="Microsoft JhengHei" charset="-120"/>
              </a:rPr>
              <a:t>適用客戶</a:t>
            </a:r>
            <a:r>
              <a:rPr lang="en-US" altLang="zh-TW" b="1" u="sng" dirty="0">
                <a:latin typeface="Microsoft JhengHei" charset="-120"/>
                <a:ea typeface="Microsoft JhengHei" charset="-120"/>
                <a:cs typeface="Microsoft JhengHei" charset="-120"/>
              </a:rPr>
              <a:t>: </a:t>
            </a:r>
            <a:endParaRPr lang="zh-TW" altLang="en-US" b="1" u="sng" dirty="0">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需採購衛生防疫、醫藥產品等設備及物資的本澳企業</a:t>
            </a:r>
            <a:endParaRPr lang="en-US" altLang="zh-TW" dirty="0">
              <a:latin typeface="Microsoft JhengHei" charset="-120"/>
              <a:ea typeface="Microsoft JhengHei" charset="-120"/>
              <a:cs typeface="Microsoft JhengHei" charset="-120"/>
            </a:endParaRPr>
          </a:p>
          <a:p>
            <a:endParaRPr lang="en-US" altLang="zh-TW" dirty="0">
              <a:latin typeface="Microsoft JhengHei" charset="-120"/>
              <a:ea typeface="Microsoft JhengHei" charset="-120"/>
              <a:cs typeface="Microsoft JhengHei" charset="-120"/>
            </a:endParaRPr>
          </a:p>
          <a:p>
            <a:r>
              <a:rPr lang="zh-TW" altLang="en-US" b="1" u="sng" dirty="0">
                <a:latin typeface="Microsoft JhengHei" charset="-120"/>
                <a:ea typeface="Microsoft JhengHei" charset="-120"/>
                <a:cs typeface="Microsoft JhengHei" charset="-120"/>
              </a:rPr>
              <a:t>優點</a:t>
            </a:r>
            <a:r>
              <a:rPr lang="en-US" altLang="zh-TW" b="1" u="sng" dirty="0">
                <a:latin typeface="Microsoft JhengHei" charset="-120"/>
                <a:ea typeface="Microsoft JhengHei" charset="-120"/>
                <a:cs typeface="Microsoft JhengHei" charset="-120"/>
              </a:rPr>
              <a:t>: </a:t>
            </a:r>
            <a:endParaRPr lang="zh-TW" altLang="en-US" b="1" u="sng" dirty="0">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貸款額最高可達</a:t>
            </a:r>
            <a:r>
              <a:rPr lang="en-US" altLang="zh-TW" b="1" dirty="0">
                <a:solidFill>
                  <a:srgbClr val="FF0000"/>
                </a:solidFill>
                <a:latin typeface="Microsoft JhengHei" charset="-120"/>
                <a:ea typeface="Microsoft JhengHei" charset="-120"/>
                <a:cs typeface="Microsoft JhengHei" charset="-120"/>
              </a:rPr>
              <a:t>MOP100</a:t>
            </a:r>
            <a:r>
              <a:rPr lang="zh-TW" altLang="en-US" b="1" dirty="0">
                <a:solidFill>
                  <a:srgbClr val="FF0000"/>
                </a:solidFill>
                <a:latin typeface="Microsoft JhengHei" charset="-120"/>
                <a:ea typeface="Microsoft JhengHei" charset="-120"/>
                <a:cs typeface="Microsoft JhengHei" charset="-120"/>
              </a:rPr>
              <a:t>萬元 </a:t>
            </a:r>
            <a:endParaRPr lang="zh-TW" altLang="en-US" b="1" dirty="0">
              <a:solidFill>
                <a:srgbClr val="FF0000"/>
              </a:solidFill>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信用貸款，</a:t>
            </a:r>
            <a:r>
              <a:rPr lang="zh-TW" altLang="en-US" b="1" dirty="0">
                <a:solidFill>
                  <a:srgbClr val="FF0000"/>
                </a:solidFill>
                <a:latin typeface="Microsoft JhengHei" charset="-120"/>
                <a:ea typeface="Microsoft JhengHei" charset="-120"/>
                <a:cs typeface="Microsoft JhengHei" charset="-120"/>
              </a:rPr>
              <a:t>單筆期限半年</a:t>
            </a:r>
            <a:r>
              <a:rPr lang="zh-TW" altLang="en-US" dirty="0">
                <a:latin typeface="Microsoft JhengHei" charset="-120"/>
                <a:ea typeface="Microsoft JhengHei" charset="-120"/>
                <a:cs typeface="Microsoft JhengHei" charset="-120"/>
              </a:rPr>
              <a:t> </a:t>
            </a:r>
            <a:endParaRPr lang="en-US" altLang="zh-TW" dirty="0">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最高可按採購單金額</a:t>
            </a:r>
            <a:r>
              <a:rPr lang="en-US" altLang="zh-TW" dirty="0">
                <a:latin typeface="Microsoft JhengHei" charset="-120"/>
                <a:ea typeface="Microsoft JhengHei" charset="-120"/>
                <a:cs typeface="Microsoft JhengHei" charset="-120"/>
              </a:rPr>
              <a:t>100%</a:t>
            </a:r>
            <a:r>
              <a:rPr lang="zh-TW" altLang="en-US" dirty="0">
                <a:latin typeface="Microsoft JhengHei" charset="-120"/>
                <a:ea typeface="Microsoft JhengHei" charset="-120"/>
                <a:cs typeface="Microsoft JhengHei" charset="-120"/>
              </a:rPr>
              <a:t>提供</a:t>
            </a:r>
            <a:endParaRPr lang="en-US" altLang="zh-TW" dirty="0">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可多筆申請</a:t>
            </a:r>
            <a:endParaRPr lang="en-US" altLang="zh-TW" dirty="0">
              <a:latin typeface="Microsoft JhengHei" charset="-120"/>
              <a:ea typeface="Microsoft JhengHei" charset="-120"/>
              <a:cs typeface="Microsoft JhengHei" charset="-120"/>
            </a:endParaRPr>
          </a:p>
        </p:txBody>
      </p:sp>
      <p:grpSp>
        <p:nvGrpSpPr>
          <p:cNvPr id="13" name="群組 12"/>
          <p:cNvGrpSpPr/>
          <p:nvPr/>
        </p:nvGrpSpPr>
        <p:grpSpPr>
          <a:xfrm>
            <a:off x="710828" y="915566"/>
            <a:ext cx="7692628" cy="0"/>
            <a:chOff x="777186" y="1131590"/>
            <a:chExt cx="7692628" cy="0"/>
          </a:xfrm>
        </p:grpSpPr>
        <p:cxnSp>
          <p:nvCxnSpPr>
            <p:cNvPr id="15" name="直線接點 14"/>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8" name="直線接點 17"/>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grpSp>
        <p:nvGrpSpPr>
          <p:cNvPr id="27" name="群組 26"/>
          <p:cNvGrpSpPr/>
          <p:nvPr/>
        </p:nvGrpSpPr>
        <p:grpSpPr>
          <a:xfrm>
            <a:off x="4697020" y="382965"/>
            <a:ext cx="3687440" cy="386531"/>
            <a:chOff x="179512" y="-769460"/>
            <a:chExt cx="7075327" cy="741662"/>
          </a:xfrm>
        </p:grpSpPr>
        <p:pic>
          <p:nvPicPr>
            <p:cNvPr id="28"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0"/>
          <p:cNvSpPr txBox="1"/>
          <p:nvPr/>
        </p:nvSpPr>
        <p:spPr>
          <a:xfrm>
            <a:off x="620144" y="291040"/>
            <a:ext cx="2954655"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抗疫貸各類專項融資</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4" name="群組 3"/>
          <p:cNvGrpSpPr/>
          <p:nvPr/>
        </p:nvGrpSpPr>
        <p:grpSpPr>
          <a:xfrm>
            <a:off x="710828" y="915566"/>
            <a:ext cx="7692628" cy="0"/>
            <a:chOff x="777186" y="1131590"/>
            <a:chExt cx="7692628" cy="0"/>
          </a:xfrm>
        </p:grpSpPr>
        <p:cxnSp>
          <p:nvCxnSpPr>
            <p:cNvPr id="5" name="直線接點 4"/>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6" name="直線接點 5"/>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sp>
        <p:nvSpPr>
          <p:cNvPr id="10" name="原创设计师QQ598969553          _3"/>
          <p:cNvSpPr/>
          <p:nvPr/>
        </p:nvSpPr>
        <p:spPr>
          <a:xfrm>
            <a:off x="1187624" y="1425642"/>
            <a:ext cx="6768752" cy="3311023"/>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原创设计师QQ598969553          _4"/>
          <p:cNvSpPr/>
          <p:nvPr/>
        </p:nvSpPr>
        <p:spPr>
          <a:xfrm>
            <a:off x="1547664" y="1828390"/>
            <a:ext cx="6120680" cy="2662267"/>
          </a:xfrm>
          <a:prstGeom prst="rect">
            <a:avLst/>
          </a:prstGeom>
        </p:spPr>
        <p:txBody>
          <a:bodyPr wrap="square">
            <a:spAutoFit/>
          </a:bodyPr>
          <a:lstStyle/>
          <a:p>
            <a:r>
              <a:rPr lang="zh-TW" altLang="en-US" b="1" u="sng" dirty="0">
                <a:latin typeface="Microsoft JhengHei" charset="-120"/>
                <a:ea typeface="Microsoft JhengHei" charset="-120"/>
                <a:cs typeface="Microsoft JhengHei" charset="-120"/>
              </a:rPr>
              <a:t>適用客戶</a:t>
            </a:r>
            <a:r>
              <a:rPr lang="en-US" altLang="zh-TW" b="1" u="sng" dirty="0">
                <a:latin typeface="Microsoft JhengHei" charset="-120"/>
                <a:ea typeface="Microsoft JhengHei" charset="-120"/>
                <a:cs typeface="Microsoft JhengHei" charset="-120"/>
              </a:rPr>
              <a:t>: </a:t>
            </a:r>
            <a:endParaRPr lang="zh-TW" altLang="en-US" b="1" u="sng" dirty="0">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受疫症影響引致短期生意下滑的本澳企業，特別是批發零售、餐飲旅遊、醫療、交通、酒店等行業</a:t>
            </a:r>
            <a:endParaRPr lang="en-US" altLang="zh-TW" b="1" u="sng" dirty="0">
              <a:solidFill>
                <a:srgbClr val="3F3F3F"/>
              </a:solidFill>
              <a:latin typeface="Microsoft JhengHei" charset="-120"/>
              <a:ea typeface="Microsoft JhengHei" charset="-120"/>
              <a:cs typeface="Microsoft JhengHei" charset="-120"/>
            </a:endParaRPr>
          </a:p>
          <a:p>
            <a:pPr marL="285750" indent="-285750">
              <a:spcAft>
                <a:spcPts val="600"/>
              </a:spcAft>
              <a:buFont typeface="Wingdings" charset="2"/>
              <a:buChar char="ü"/>
            </a:pPr>
            <a:r>
              <a:rPr lang="zh-TW" altLang="en-US" dirty="0">
                <a:latin typeface="Microsoft JhengHei" charset="-120"/>
                <a:ea typeface="Microsoft JhengHei" charset="-120"/>
                <a:cs typeface="Microsoft JhengHei" charset="-120"/>
              </a:rPr>
              <a:t>資金</a:t>
            </a:r>
            <a:r>
              <a:rPr lang="zh-TW" altLang="zh-TW" dirty="0">
                <a:latin typeface="Microsoft JhengHei" charset="-120"/>
                <a:ea typeface="Microsoft JhengHei" charset="-120"/>
                <a:cs typeface="Microsoft JhengHei" charset="-120"/>
              </a:rPr>
              <a:t>用於支付薪金、租金和購置具時效性貨品如食材等經營性用途</a:t>
            </a:r>
            <a:endParaRPr lang="en-US" altLang="zh-TW" dirty="0">
              <a:solidFill>
                <a:srgbClr val="3F3F3F"/>
              </a:solidFill>
              <a:latin typeface="Microsoft JhengHei" charset="-120"/>
              <a:ea typeface="Microsoft JhengHei" charset="-120"/>
              <a:cs typeface="Microsoft JhengHei" charset="-120"/>
            </a:endParaRPr>
          </a:p>
          <a:p>
            <a:r>
              <a:rPr lang="zh-TW" altLang="en-US" b="1" u="sng" dirty="0">
                <a:latin typeface="Microsoft JhengHei" charset="-120"/>
                <a:ea typeface="Microsoft JhengHei" charset="-120"/>
                <a:cs typeface="Microsoft JhengHei" charset="-120"/>
              </a:rPr>
              <a:t>優點</a:t>
            </a:r>
            <a:r>
              <a:rPr lang="en-US" altLang="zh-TW" b="1" u="sng" dirty="0">
                <a:latin typeface="Microsoft JhengHei" charset="-120"/>
                <a:ea typeface="Microsoft JhengHei" charset="-120"/>
                <a:cs typeface="Microsoft JhengHei" charset="-120"/>
              </a:rPr>
              <a:t>: </a:t>
            </a:r>
            <a:endParaRPr lang="zh-TW" altLang="en-US" b="1" u="sng" dirty="0">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貸款額最高可達</a:t>
            </a:r>
            <a:r>
              <a:rPr lang="en-US" altLang="zh-TW" b="1" dirty="0">
                <a:solidFill>
                  <a:srgbClr val="FF0000"/>
                </a:solidFill>
                <a:latin typeface="Microsoft JhengHei" charset="-120"/>
                <a:ea typeface="Microsoft JhengHei" charset="-120"/>
                <a:cs typeface="Microsoft JhengHei" charset="-120"/>
              </a:rPr>
              <a:t>MOP300</a:t>
            </a:r>
            <a:r>
              <a:rPr lang="zh-TW" altLang="en-US" b="1" dirty="0">
                <a:solidFill>
                  <a:srgbClr val="FF0000"/>
                </a:solidFill>
                <a:latin typeface="Microsoft JhengHei" charset="-120"/>
                <a:ea typeface="Microsoft JhengHei" charset="-120"/>
                <a:cs typeface="Microsoft JhengHei" charset="-120"/>
              </a:rPr>
              <a:t>萬元 </a:t>
            </a:r>
            <a:endParaRPr lang="zh-TW" altLang="en-US" b="1" dirty="0">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信用貸款，</a:t>
            </a:r>
            <a:r>
              <a:rPr lang="zh-TW" altLang="en-US" b="1" dirty="0">
                <a:solidFill>
                  <a:srgbClr val="FF0000"/>
                </a:solidFill>
                <a:latin typeface="Microsoft JhengHei" charset="-120"/>
                <a:ea typeface="Microsoft JhengHei" charset="-120"/>
                <a:cs typeface="Microsoft JhengHei" charset="-120"/>
              </a:rPr>
              <a:t>期限三年</a:t>
            </a:r>
            <a:r>
              <a:rPr lang="zh-TW" altLang="en-US" dirty="0">
                <a:solidFill>
                  <a:srgbClr val="3F3F3F"/>
                </a:solidFill>
                <a:latin typeface="Microsoft JhengHei" charset="-120"/>
                <a:ea typeface="Microsoft JhengHei" charset="-120"/>
                <a:cs typeface="Microsoft JhengHei" charset="-120"/>
              </a:rPr>
              <a:t> </a:t>
            </a:r>
            <a:endParaRPr lang="en-US" altLang="zh-TW" dirty="0">
              <a:solidFill>
                <a:srgbClr val="3F3F3F"/>
              </a:solidFill>
              <a:latin typeface="Microsoft JhengHei" charset="-120"/>
              <a:ea typeface="Microsoft JhengHei" charset="-120"/>
              <a:cs typeface="Microsoft JhengHei" charset="-120"/>
            </a:endParaRPr>
          </a:p>
          <a:p>
            <a:pPr marL="285750" indent="-285750">
              <a:buFont typeface="Wingdings" charset="2"/>
              <a:buChar char="ü"/>
            </a:pPr>
            <a:r>
              <a:rPr lang="zh-TW" altLang="en-US" dirty="0">
                <a:latin typeface="Microsoft JhengHei" charset="-120"/>
                <a:ea typeface="Microsoft JhengHei" charset="-120"/>
                <a:cs typeface="Microsoft JhengHei" charset="-120"/>
              </a:rPr>
              <a:t>最高可按</a:t>
            </a:r>
            <a:r>
              <a:rPr lang="zh-TW" altLang="zh-TW" dirty="0">
                <a:latin typeface="Microsoft JhengHei" charset="-120"/>
                <a:ea typeface="Microsoft JhengHei" charset="-120"/>
                <a:cs typeface="Microsoft JhengHei" charset="-120"/>
              </a:rPr>
              <a:t>過去一年月均營業額之</a:t>
            </a:r>
            <a:r>
              <a:rPr lang="en-US" altLang="zh-TW" dirty="0">
                <a:latin typeface="Microsoft JhengHei" charset="-120"/>
                <a:ea typeface="Microsoft JhengHei" charset="-120"/>
                <a:cs typeface="Microsoft JhengHei" charset="-120"/>
              </a:rPr>
              <a:t>3</a:t>
            </a:r>
            <a:r>
              <a:rPr lang="zh-TW" altLang="zh-TW" dirty="0">
                <a:latin typeface="Microsoft JhengHei" charset="-120"/>
                <a:ea typeface="Microsoft JhengHei" charset="-120"/>
                <a:cs typeface="Microsoft JhengHei" charset="-120"/>
              </a:rPr>
              <a:t>倍</a:t>
            </a:r>
            <a:r>
              <a:rPr lang="zh-TW" altLang="en-US" dirty="0">
                <a:latin typeface="Microsoft JhengHei" charset="-120"/>
                <a:ea typeface="Microsoft JhengHei" charset="-120"/>
                <a:cs typeface="Microsoft JhengHei" charset="-120"/>
              </a:rPr>
              <a:t>提供</a:t>
            </a:r>
            <a:endParaRPr lang="en-US" altLang="zh-TW" dirty="0">
              <a:latin typeface="Microsoft JhengHei" charset="-120"/>
              <a:ea typeface="Microsoft JhengHei" charset="-120"/>
              <a:cs typeface="Microsoft JhengHei" charset="-120"/>
            </a:endParaRPr>
          </a:p>
        </p:txBody>
      </p:sp>
      <p:sp>
        <p:nvSpPr>
          <p:cNvPr id="14" name="原创设计师QQ598969553          _6"/>
          <p:cNvSpPr/>
          <p:nvPr/>
        </p:nvSpPr>
        <p:spPr>
          <a:xfrm>
            <a:off x="3182704" y="1270086"/>
            <a:ext cx="2207685"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16" name="原创设计师QQ598969553          _7"/>
          <p:cNvSpPr txBox="1"/>
          <p:nvPr/>
        </p:nvSpPr>
        <p:spPr>
          <a:xfrm>
            <a:off x="3205361" y="1231779"/>
            <a:ext cx="2156646" cy="400110"/>
          </a:xfrm>
          <a:prstGeom prst="rect">
            <a:avLst/>
          </a:prstGeom>
          <a:noFill/>
        </p:spPr>
        <p:txBody>
          <a:bodyPr wrap="square" rtlCol="0">
            <a:spAutoFit/>
          </a:bodyPr>
          <a:lstStyle/>
          <a:p>
            <a:pPr algn="ctr" defTabSz="1216660">
              <a:spcBef>
                <a:spcPct val="20000"/>
              </a:spcBef>
              <a:defRPr/>
            </a:pPr>
            <a:r>
              <a:rPr lang="zh-TW" altLang="en-US" sz="2000" b="1" dirty="0">
                <a:solidFill>
                  <a:schemeClr val="bg1"/>
                </a:solidFill>
                <a:latin typeface="Microsoft YaHei" pitchFamily="34" charset="-122"/>
                <a:ea typeface="Microsoft YaHei" pitchFamily="34" charset="-122"/>
                <a:cs typeface="Microsoft JhengHei" charset="-120"/>
              </a:rPr>
              <a:t>經營周轉貸</a:t>
            </a:r>
            <a:endParaRPr lang="en-US" altLang="zh-TW" sz="2000" b="1" dirty="0">
              <a:solidFill>
                <a:schemeClr val="bg1"/>
              </a:solidFill>
              <a:latin typeface="Microsoft YaHei" pitchFamily="34" charset="-122"/>
              <a:ea typeface="Microsoft YaHei" pitchFamily="34" charset="-122"/>
              <a:cs typeface="Microsoft JhengHei" charset="-120"/>
            </a:endParaRPr>
          </a:p>
        </p:txBody>
      </p:sp>
      <p:grpSp>
        <p:nvGrpSpPr>
          <p:cNvPr id="22" name="群組 21"/>
          <p:cNvGrpSpPr/>
          <p:nvPr/>
        </p:nvGrpSpPr>
        <p:grpSpPr>
          <a:xfrm>
            <a:off x="4697020" y="382965"/>
            <a:ext cx="3687440" cy="386531"/>
            <a:chOff x="179512" y="-769460"/>
            <a:chExt cx="7075327" cy="741662"/>
          </a:xfrm>
        </p:grpSpPr>
        <p:pic>
          <p:nvPicPr>
            <p:cNvPr id="23"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30"/>
          <p:cNvSpPr txBox="1"/>
          <p:nvPr/>
        </p:nvSpPr>
        <p:spPr>
          <a:xfrm>
            <a:off x="620144" y="291040"/>
            <a:ext cx="2954655" cy="461665"/>
          </a:xfrm>
          <a:prstGeom prst="rect">
            <a:avLst/>
          </a:prstGeom>
          <a:noFill/>
        </p:spPr>
        <p:txBody>
          <a:bodyPr wrap="none" rtlCol="0">
            <a:spAutoFit/>
          </a:bodyPr>
          <a:lstStyle/>
          <a:p>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抗疫貸各類專</a:t>
            </a:r>
            <a:r>
              <a:rPr kumimoji="1" lang="zh-TW" altLang="en-US"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項</a:t>
            </a:r>
            <a:r>
              <a:rPr kumimoji="1" lang="zh-TW" altLang="en-US" sz="2400" b="1" dirty="0" smtClean="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rPr>
              <a:t>融資</a:t>
            </a:r>
            <a:endParaRPr kumimoji="1" lang="en-US" altLang="zh-CN" sz="2400" b="1" dirty="0">
              <a:solidFill>
                <a:srgbClr val="C00000"/>
              </a:solidFill>
              <a:effectLst>
                <a:outerShdw blurRad="101600" dist="76200" dir="2700000" algn="tl" rotWithShape="0">
                  <a:prstClr val="black">
                    <a:alpha val="30000"/>
                  </a:prstClr>
                </a:outerShdw>
              </a:effectLst>
              <a:latin typeface="Microsoft JhengHei" charset="-120"/>
              <a:ea typeface="Microsoft JhengHei" charset="-120"/>
              <a:cs typeface="Microsoft JhengHei" charset="-120"/>
            </a:endParaRPr>
          </a:p>
        </p:txBody>
      </p:sp>
      <p:grpSp>
        <p:nvGrpSpPr>
          <p:cNvPr id="4" name="群組 3"/>
          <p:cNvGrpSpPr/>
          <p:nvPr/>
        </p:nvGrpSpPr>
        <p:grpSpPr>
          <a:xfrm>
            <a:off x="710828" y="915566"/>
            <a:ext cx="7692628" cy="0"/>
            <a:chOff x="777186" y="1131590"/>
            <a:chExt cx="7692628" cy="0"/>
          </a:xfrm>
        </p:grpSpPr>
        <p:cxnSp>
          <p:nvCxnSpPr>
            <p:cNvPr id="5" name="直線接點 4"/>
            <p:cNvCxnSpPr/>
            <p:nvPr/>
          </p:nvCxnSpPr>
          <p:spPr>
            <a:xfrm>
              <a:off x="2123728" y="1131590"/>
              <a:ext cx="6346086" cy="0"/>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6" name="直線接點 5"/>
            <p:cNvCxnSpPr/>
            <p:nvPr/>
          </p:nvCxnSpPr>
          <p:spPr>
            <a:xfrm>
              <a:off x="777186" y="1131590"/>
              <a:ext cx="1346542" cy="0"/>
            </a:xfrm>
            <a:prstGeom prst="line">
              <a:avLst/>
            </a:prstGeom>
            <a:ln>
              <a:solidFill>
                <a:schemeClr val="bg1">
                  <a:lumMod val="75000"/>
                </a:schemeClr>
              </a:solidFill>
            </a:ln>
          </p:spPr>
          <p:style>
            <a:lnRef idx="3">
              <a:schemeClr val="dk1"/>
            </a:lnRef>
            <a:fillRef idx="0">
              <a:schemeClr val="dk1"/>
            </a:fillRef>
            <a:effectRef idx="2">
              <a:schemeClr val="dk1"/>
            </a:effectRef>
            <a:fontRef idx="minor">
              <a:schemeClr val="tx1"/>
            </a:fontRef>
          </p:style>
        </p:cxnSp>
      </p:grpSp>
      <p:sp>
        <p:nvSpPr>
          <p:cNvPr id="10" name="原创设计师QQ598969553          _3"/>
          <p:cNvSpPr/>
          <p:nvPr/>
        </p:nvSpPr>
        <p:spPr>
          <a:xfrm>
            <a:off x="539552" y="1250251"/>
            <a:ext cx="5400600" cy="3769771"/>
          </a:xfrm>
          <a:prstGeom prst="roundRect">
            <a:avLst>
              <a:gd name="adj" fmla="val 9083"/>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原创设计师QQ598969553          _4"/>
          <p:cNvSpPr/>
          <p:nvPr/>
        </p:nvSpPr>
        <p:spPr>
          <a:xfrm>
            <a:off x="683568" y="1491630"/>
            <a:ext cx="5369918" cy="3416320"/>
          </a:xfrm>
          <a:prstGeom prst="rect">
            <a:avLst/>
          </a:prstGeom>
        </p:spPr>
        <p:txBody>
          <a:bodyPr wrap="square">
            <a:spAutoFit/>
          </a:bodyPr>
          <a:lstStyle/>
          <a:p>
            <a:pPr algn="ctr">
              <a:lnSpc>
                <a:spcPct val="150000"/>
              </a:lnSpc>
            </a:pPr>
            <a:r>
              <a:rPr lang="zh-CN" altLang="en-US" sz="1600" b="1" u="sng" dirty="0">
                <a:latin typeface="Microsoft JhengHei" charset="-120"/>
                <a:ea typeface="Microsoft JhengHei" charset="-120"/>
                <a:cs typeface="Microsoft JhengHei" charset="-120"/>
              </a:rPr>
              <a:t>供應</a:t>
            </a:r>
            <a:r>
              <a:rPr lang="zh-TW" altLang="en-US" sz="1600" b="1" u="sng" dirty="0" smtClean="0">
                <a:latin typeface="Microsoft JhengHei" charset="-120"/>
                <a:ea typeface="Microsoft JhengHei" charset="-120"/>
                <a:cs typeface="Microsoft JhengHei" charset="-120"/>
              </a:rPr>
              <a:t>通</a:t>
            </a:r>
            <a:r>
              <a:rPr lang="zh-TW" altLang="en-US" sz="1600" b="1" u="sng" dirty="0">
                <a:latin typeface="Microsoft JhengHei" charset="-120"/>
                <a:ea typeface="Microsoft JhengHei" charset="-120"/>
                <a:cs typeface="Microsoft JhengHei" charset="-120"/>
              </a:rPr>
              <a:t>寶</a:t>
            </a:r>
            <a:endParaRPr lang="en-US" altLang="zh-TW" sz="1600" b="1" u="sng" dirty="0">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smtClean="0">
                <a:latin typeface="Microsoft JhengHei" charset="-120"/>
                <a:ea typeface="Microsoft JhengHei" charset="-120"/>
                <a:cs typeface="Microsoft JhengHei" charset="-120"/>
              </a:rPr>
              <a:t>額度</a:t>
            </a:r>
            <a:r>
              <a:rPr lang="zh-TW" altLang="en-US" sz="1600" dirty="0">
                <a:latin typeface="Microsoft JhengHei" charset="-120"/>
                <a:ea typeface="Microsoft JhengHei" charset="-120"/>
                <a:cs typeface="Microsoft JhengHei" charset="-120"/>
              </a:rPr>
              <a:t>高達</a:t>
            </a:r>
            <a:r>
              <a:rPr lang="en-US" altLang="zh-TW" sz="1600" b="1" dirty="0" smtClean="0">
                <a:solidFill>
                  <a:srgbClr val="FF0000"/>
                </a:solidFill>
                <a:latin typeface="Microsoft JhengHei" charset="-120"/>
                <a:ea typeface="Microsoft JhengHei" charset="-120"/>
                <a:cs typeface="Microsoft JhengHei" charset="-120"/>
              </a:rPr>
              <a:t>MOP/HKD300</a:t>
            </a:r>
            <a:r>
              <a:rPr lang="zh-TW" altLang="en-US" sz="1600" b="1" dirty="0">
                <a:solidFill>
                  <a:srgbClr val="FF0000"/>
                </a:solidFill>
                <a:latin typeface="Microsoft JhengHei" charset="-120"/>
                <a:ea typeface="Microsoft JhengHei" charset="-120"/>
                <a:cs typeface="Microsoft JhengHei" charset="-120"/>
              </a:rPr>
              <a:t>萬元</a:t>
            </a:r>
            <a:endParaRPr lang="en-US" altLang="zh-TW" sz="1600" b="1" dirty="0">
              <a:solidFill>
                <a:srgbClr val="FF0000"/>
              </a:solidFill>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按指定企業</a:t>
            </a:r>
            <a:r>
              <a:rPr lang="en-US" altLang="zh-TW" sz="1600" dirty="0">
                <a:latin typeface="Microsoft JhengHei" charset="-120"/>
                <a:ea typeface="Microsoft JhengHei" charset="-120"/>
                <a:cs typeface="Microsoft JhengHei" charset="-120"/>
              </a:rPr>
              <a:t>/</a:t>
            </a:r>
            <a:r>
              <a:rPr lang="zh-TW" altLang="en-US" sz="1600" dirty="0" smtClean="0">
                <a:latin typeface="Microsoft JhengHei" charset="-120"/>
                <a:ea typeface="Microsoft JhengHei" charset="-120"/>
                <a:cs typeface="Microsoft JhengHei" charset="-120"/>
              </a:rPr>
              <a:t>機構</a:t>
            </a:r>
            <a:r>
              <a:rPr lang="zh-CN" altLang="en-US" sz="1600" dirty="0" smtClean="0">
                <a:latin typeface="Microsoft JhengHei" charset="-120"/>
                <a:ea typeface="Microsoft JhengHei" charset="-120"/>
                <a:cs typeface="Microsoft JhengHei" charset="-120"/>
              </a:rPr>
              <a:t>月均供銷額</a:t>
            </a:r>
            <a:r>
              <a:rPr lang="en-US" altLang="zh-CN" sz="1600" dirty="0" smtClean="0">
                <a:latin typeface="Microsoft JhengHei" charset="-120"/>
                <a:ea typeface="Microsoft JhengHei" charset="-120"/>
                <a:cs typeface="Microsoft JhengHei" charset="-120"/>
              </a:rPr>
              <a:t>2</a:t>
            </a:r>
            <a:r>
              <a:rPr lang="zh-CN" altLang="en-US" sz="1600" dirty="0">
                <a:latin typeface="Microsoft JhengHei" charset="-120"/>
                <a:ea typeface="Microsoft JhengHei" charset="-120"/>
                <a:cs typeface="Microsoft JhengHei" charset="-120"/>
              </a:rPr>
              <a:t>倍</a:t>
            </a:r>
            <a:r>
              <a:rPr lang="zh-TW" altLang="en-US" sz="1600" dirty="0" smtClean="0">
                <a:latin typeface="Microsoft JhengHei" charset="-120"/>
                <a:ea typeface="Microsoft JhengHei" charset="-120"/>
                <a:cs typeface="Microsoft JhengHei" charset="-120"/>
              </a:rPr>
              <a:t>提供</a:t>
            </a:r>
            <a:r>
              <a:rPr lang="zh-TW" altLang="en-US" sz="1600" dirty="0">
                <a:latin typeface="Microsoft JhengHei" charset="-120"/>
                <a:ea typeface="Microsoft JhengHei" charset="-120"/>
                <a:cs typeface="Microsoft JhengHei" charset="-120"/>
              </a:rPr>
              <a:t>資金周轉</a:t>
            </a:r>
            <a:endParaRPr lang="en-US" altLang="zh-TW" sz="1600" dirty="0">
              <a:latin typeface="Microsoft JhengHei" charset="-120"/>
              <a:ea typeface="Microsoft JhengHei" charset="-120"/>
              <a:cs typeface="Microsoft JhengHei" charset="-120"/>
            </a:endParaRPr>
          </a:p>
          <a:p>
            <a:pPr algn="ctr">
              <a:lnSpc>
                <a:spcPct val="150000"/>
              </a:lnSpc>
            </a:pPr>
            <a:r>
              <a:rPr lang="zh-CN" altLang="en-US" sz="1600" b="1" u="sng" dirty="0">
                <a:latin typeface="Microsoft JhengHei" charset="-120"/>
                <a:ea typeface="Microsoft JhengHei" charset="-120"/>
                <a:cs typeface="Microsoft JhengHei" charset="-120"/>
              </a:rPr>
              <a:t>採購</a:t>
            </a:r>
            <a:r>
              <a:rPr lang="zh-TW" altLang="zh-TW" sz="1600" b="1" u="sng" dirty="0" smtClean="0">
                <a:latin typeface="Microsoft JhengHei" charset="-120"/>
                <a:ea typeface="Microsoft JhengHei" charset="-120"/>
                <a:cs typeface="Microsoft JhengHei" charset="-120"/>
              </a:rPr>
              <a:t>通</a:t>
            </a:r>
            <a:r>
              <a:rPr lang="zh-TW" altLang="zh-TW" sz="1600" b="1" u="sng" dirty="0">
                <a:latin typeface="Microsoft JhengHei" charset="-120"/>
                <a:ea typeface="Microsoft JhengHei" charset="-120"/>
                <a:cs typeface="Microsoft JhengHei" charset="-120"/>
              </a:rPr>
              <a:t>寶</a:t>
            </a:r>
            <a:endParaRPr lang="en-US" altLang="zh-TW" sz="1600" b="1" u="sng" dirty="0">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額度</a:t>
            </a:r>
            <a:r>
              <a:rPr lang="zh-TW" altLang="en-US" sz="1600" dirty="0" smtClean="0">
                <a:latin typeface="Microsoft JhengHei" charset="-120"/>
                <a:ea typeface="Microsoft JhengHei" charset="-120"/>
                <a:cs typeface="Microsoft JhengHei" charset="-120"/>
              </a:rPr>
              <a:t>高達</a:t>
            </a:r>
            <a:r>
              <a:rPr lang="en-US" altLang="zh-TW" sz="1600" b="1" dirty="0" smtClean="0">
                <a:solidFill>
                  <a:srgbClr val="FF0000"/>
                </a:solidFill>
                <a:latin typeface="Microsoft JhengHei" charset="-120"/>
                <a:ea typeface="Microsoft JhengHei" charset="-120"/>
                <a:cs typeface="Microsoft JhengHei" charset="-120"/>
              </a:rPr>
              <a:t>MOP/HKD500</a:t>
            </a:r>
            <a:r>
              <a:rPr lang="zh-TW" altLang="en-US" sz="1600" b="1" dirty="0">
                <a:solidFill>
                  <a:srgbClr val="FF0000"/>
                </a:solidFill>
                <a:latin typeface="Microsoft JhengHei" charset="-120"/>
                <a:ea typeface="Microsoft JhengHei" charset="-120"/>
                <a:cs typeface="Microsoft JhengHei" charset="-120"/>
              </a:rPr>
              <a:t>萬元</a:t>
            </a:r>
            <a:endParaRPr lang="en-US" altLang="zh-TW" sz="1600" dirty="0">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按指定企業</a:t>
            </a:r>
            <a:r>
              <a:rPr lang="en-US" altLang="zh-TW" sz="1600" dirty="0">
                <a:latin typeface="Microsoft JhengHei" charset="-120"/>
                <a:ea typeface="Microsoft JhengHei" charset="-120"/>
                <a:cs typeface="Microsoft JhengHei" charset="-120"/>
              </a:rPr>
              <a:t>/</a:t>
            </a:r>
            <a:r>
              <a:rPr lang="zh-TW" altLang="en-US" sz="1600" dirty="0">
                <a:latin typeface="Microsoft JhengHei" charset="-120"/>
                <a:ea typeface="Microsoft JhengHei" charset="-120"/>
                <a:cs typeface="Microsoft JhengHei" charset="-120"/>
              </a:rPr>
              <a:t>機構</a:t>
            </a:r>
            <a:r>
              <a:rPr lang="zh-CN" altLang="en-US" sz="1600" dirty="0">
                <a:latin typeface="Microsoft JhengHei" charset="-120"/>
                <a:ea typeface="Microsoft JhengHei" charset="-120"/>
                <a:cs typeface="Microsoft JhengHei" charset="-120"/>
              </a:rPr>
              <a:t>月均</a:t>
            </a:r>
            <a:r>
              <a:rPr lang="zh-CN" altLang="en-US" sz="1600" dirty="0" smtClean="0">
                <a:latin typeface="Microsoft JhengHei" charset="-120"/>
                <a:ea typeface="Microsoft JhengHei" charset="-120"/>
                <a:cs typeface="Microsoft JhengHei" charset="-120"/>
              </a:rPr>
              <a:t>供銷額</a:t>
            </a:r>
            <a:r>
              <a:rPr lang="en-US" altLang="zh-CN" sz="1600" dirty="0" smtClean="0">
                <a:latin typeface="Microsoft JhengHei" charset="-120"/>
                <a:ea typeface="Microsoft JhengHei" charset="-120"/>
                <a:cs typeface="Microsoft JhengHei" charset="-120"/>
              </a:rPr>
              <a:t>2</a:t>
            </a:r>
            <a:r>
              <a:rPr lang="zh-CN" altLang="en-US" sz="1600" dirty="0" smtClean="0">
                <a:latin typeface="Microsoft JhengHei" charset="-120"/>
                <a:ea typeface="Microsoft JhengHei" charset="-120"/>
                <a:cs typeface="Microsoft JhengHei" charset="-120"/>
              </a:rPr>
              <a:t>至</a:t>
            </a:r>
            <a:r>
              <a:rPr lang="en-US" altLang="zh-CN" sz="1600" dirty="0" smtClean="0">
                <a:latin typeface="Microsoft JhengHei" charset="-120"/>
                <a:ea typeface="Microsoft JhengHei" charset="-120"/>
                <a:cs typeface="Microsoft JhengHei" charset="-120"/>
              </a:rPr>
              <a:t>4</a:t>
            </a:r>
            <a:r>
              <a:rPr lang="zh-CN" altLang="en-US" sz="1600" dirty="0" smtClean="0">
                <a:latin typeface="Microsoft JhengHei" charset="-120"/>
                <a:ea typeface="Microsoft JhengHei" charset="-120"/>
                <a:cs typeface="Microsoft JhengHei" charset="-120"/>
              </a:rPr>
              <a:t>倍</a:t>
            </a:r>
            <a:r>
              <a:rPr lang="zh-TW" altLang="en-US" sz="1600" dirty="0">
                <a:latin typeface="Microsoft JhengHei" charset="-120"/>
                <a:ea typeface="Microsoft JhengHei" charset="-120"/>
                <a:cs typeface="Microsoft JhengHei" charset="-120"/>
              </a:rPr>
              <a:t>提供資金周轉</a:t>
            </a:r>
            <a:endParaRPr lang="en-US" altLang="zh-TW" sz="1600" dirty="0">
              <a:latin typeface="Microsoft JhengHei" charset="-120"/>
              <a:ea typeface="Microsoft JhengHei" charset="-120"/>
              <a:cs typeface="Microsoft JhengHei" charset="-120"/>
            </a:endParaRPr>
          </a:p>
          <a:p>
            <a:pPr algn="ctr">
              <a:lnSpc>
                <a:spcPct val="150000"/>
              </a:lnSpc>
            </a:pPr>
            <a:r>
              <a:rPr lang="zh-CN" altLang="en-US" sz="1600" b="1" u="sng" dirty="0" smtClean="0">
                <a:latin typeface="Microsoft JhengHei" charset="-120"/>
                <a:ea typeface="Microsoft JhengHei" charset="-120"/>
                <a:cs typeface="Microsoft JhengHei" charset="-120"/>
              </a:rPr>
              <a:t>工程</a:t>
            </a:r>
            <a:r>
              <a:rPr lang="zh-TW" altLang="zh-TW" sz="1600" b="1" u="sng" dirty="0" smtClean="0">
                <a:latin typeface="Microsoft JhengHei" charset="-120"/>
                <a:ea typeface="Microsoft JhengHei" charset="-120"/>
                <a:cs typeface="Microsoft JhengHei" charset="-120"/>
              </a:rPr>
              <a:t>貸款</a:t>
            </a:r>
            <a:endParaRPr lang="en-US" altLang="zh-TW" sz="1600" b="1" u="sng" dirty="0">
              <a:latin typeface="Microsoft JhengHei" charset="-120"/>
              <a:ea typeface="Microsoft JhengHei" charset="-120"/>
              <a:cs typeface="Microsoft JhengHei" charset="-120"/>
            </a:endParaRPr>
          </a:p>
          <a:p>
            <a:pPr marL="285750" indent="-285750">
              <a:lnSpc>
                <a:spcPct val="150000"/>
              </a:lnSpc>
              <a:buFont typeface="Arial" charset="0"/>
              <a:buChar char="•"/>
            </a:pPr>
            <a:r>
              <a:rPr lang="zh-TW" altLang="en-US" sz="1600" dirty="0">
                <a:latin typeface="Microsoft JhengHei" charset="-120"/>
                <a:ea typeface="Microsoft JhengHei" charset="-120"/>
                <a:cs typeface="Microsoft JhengHei" charset="-120"/>
              </a:rPr>
              <a:t>額度高達</a:t>
            </a:r>
            <a:r>
              <a:rPr lang="en-US" altLang="zh-TW" sz="1600" b="1" dirty="0">
                <a:solidFill>
                  <a:srgbClr val="FF0000"/>
                </a:solidFill>
                <a:latin typeface="Microsoft JhengHei" charset="-120"/>
                <a:ea typeface="Microsoft JhengHei" charset="-120"/>
                <a:cs typeface="Microsoft JhengHei" charset="-120"/>
              </a:rPr>
              <a:t>MOP/HKD1,000</a:t>
            </a:r>
            <a:r>
              <a:rPr lang="zh-TW" altLang="en-US" sz="1600" b="1" dirty="0">
                <a:solidFill>
                  <a:srgbClr val="FF0000"/>
                </a:solidFill>
                <a:latin typeface="Microsoft JhengHei" charset="-120"/>
                <a:ea typeface="Microsoft JhengHei" charset="-120"/>
                <a:cs typeface="Microsoft JhengHei" charset="-120"/>
              </a:rPr>
              <a:t>萬元</a:t>
            </a:r>
            <a:endParaRPr lang="en-US" altLang="zh-TW" sz="1600" b="1" dirty="0">
              <a:solidFill>
                <a:srgbClr val="FF0000"/>
              </a:solidFill>
              <a:latin typeface="Microsoft JhengHei" charset="-120"/>
              <a:ea typeface="Microsoft JhengHei" charset="-120"/>
              <a:cs typeface="Microsoft JhengHei" charset="-120"/>
            </a:endParaRPr>
          </a:p>
          <a:p>
            <a:pPr marL="285750" indent="-285750">
              <a:lnSpc>
                <a:spcPct val="150000"/>
              </a:lnSpc>
              <a:buFont typeface="Arial" charset="0"/>
              <a:buChar char="•"/>
            </a:pPr>
            <a:r>
              <a:rPr lang="zh-CN" altLang="en-US" sz="1600" dirty="0" smtClean="0">
                <a:latin typeface="Microsoft JhengHei" charset="-120"/>
                <a:ea typeface="Microsoft JhengHei" charset="-120"/>
                <a:cs typeface="Microsoft JhengHei" charset="-120"/>
              </a:rPr>
              <a:t>包含開立保函、購買設備及原材料、項目應收</a:t>
            </a:r>
            <a:r>
              <a:rPr lang="zh-CN" altLang="en-US" sz="1600" dirty="0">
                <a:latin typeface="Microsoft JhengHei" charset="-120"/>
                <a:ea typeface="Microsoft JhengHei" charset="-120"/>
                <a:cs typeface="Microsoft JhengHei" charset="-120"/>
              </a:rPr>
              <a:t>賬</a:t>
            </a:r>
            <a:r>
              <a:rPr lang="zh-CN" altLang="en-US" sz="1600" dirty="0" smtClean="0">
                <a:latin typeface="Microsoft JhengHei" charset="-120"/>
                <a:ea typeface="Microsoft JhengHei" charset="-120"/>
                <a:cs typeface="Microsoft JhengHei" charset="-120"/>
              </a:rPr>
              <a:t>周轉等</a:t>
            </a:r>
            <a:endParaRPr lang="en-US" altLang="zh-TW" sz="1600" dirty="0">
              <a:latin typeface="Microsoft JhengHei" charset="-120"/>
              <a:ea typeface="Microsoft JhengHei" charset="-120"/>
              <a:cs typeface="Microsoft JhengHei" charset="-120"/>
            </a:endParaRPr>
          </a:p>
        </p:txBody>
      </p:sp>
      <p:sp>
        <p:nvSpPr>
          <p:cNvPr id="14" name="原创设计师QQ598969553          _6"/>
          <p:cNvSpPr/>
          <p:nvPr/>
        </p:nvSpPr>
        <p:spPr>
          <a:xfrm>
            <a:off x="1943583" y="1126314"/>
            <a:ext cx="2798733" cy="311115"/>
          </a:xfrm>
          <a:prstGeom prst="roundRect">
            <a:avLst/>
          </a:prstGeom>
          <a:solidFill>
            <a:srgbClr val="C00000"/>
          </a:solidFill>
          <a:ln>
            <a:noFill/>
          </a:ln>
          <a:effectLst>
            <a:outerShdw blurRad="1016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defTabSz="1450340">
              <a:lnSpc>
                <a:spcPct val="200000"/>
              </a:lnSpc>
            </a:pPr>
            <a:endParaRPr lang="zh-CN" altLang="en-US" sz="1200">
              <a:solidFill>
                <a:schemeClr val="bg1"/>
              </a:solidFill>
              <a:cs typeface="+mn-ea"/>
              <a:sym typeface="+mn-lt"/>
            </a:endParaRPr>
          </a:p>
        </p:txBody>
      </p:sp>
      <p:sp>
        <p:nvSpPr>
          <p:cNvPr id="16" name="原创设计师QQ598969553          _7"/>
          <p:cNvSpPr txBox="1"/>
          <p:nvPr/>
        </p:nvSpPr>
        <p:spPr>
          <a:xfrm>
            <a:off x="1943583" y="1091520"/>
            <a:ext cx="2773214" cy="400110"/>
          </a:xfrm>
          <a:prstGeom prst="rect">
            <a:avLst/>
          </a:prstGeom>
          <a:noFill/>
        </p:spPr>
        <p:txBody>
          <a:bodyPr wrap="square" rtlCol="0">
            <a:spAutoFit/>
          </a:bodyPr>
          <a:lstStyle/>
          <a:p>
            <a:pPr algn="ctr" defTabSz="1216660">
              <a:spcBef>
                <a:spcPct val="20000"/>
              </a:spcBef>
              <a:defRPr/>
            </a:pPr>
            <a:r>
              <a:rPr lang="zh-CN" altLang="en-US" sz="2000" b="1" dirty="0">
                <a:solidFill>
                  <a:schemeClr val="bg1"/>
                </a:solidFill>
                <a:latin typeface="Microsoft YaHei" pitchFamily="34" charset="-122"/>
                <a:ea typeface="Microsoft YaHei" pitchFamily="34" charset="-122"/>
                <a:cs typeface="Microsoft JhengHei" charset="-120"/>
              </a:rPr>
              <a:t>供</a:t>
            </a:r>
            <a:r>
              <a:rPr lang="zh-CN" altLang="en-US" sz="2000" b="1" dirty="0" smtClean="0">
                <a:solidFill>
                  <a:schemeClr val="bg1"/>
                </a:solidFill>
                <a:latin typeface="Microsoft YaHei" pitchFamily="34" charset="-122"/>
                <a:ea typeface="Microsoft YaHei" pitchFamily="34" charset="-122"/>
                <a:cs typeface="Microsoft JhengHei" charset="-120"/>
              </a:rPr>
              <a:t>應商及工程</a:t>
            </a:r>
            <a:r>
              <a:rPr lang="zh-TW" altLang="en-US" sz="2000" b="1" dirty="0" smtClean="0">
                <a:solidFill>
                  <a:schemeClr val="bg1"/>
                </a:solidFill>
                <a:latin typeface="Microsoft YaHei" pitchFamily="34" charset="-122"/>
                <a:ea typeface="Microsoft YaHei" pitchFamily="34" charset="-122"/>
                <a:cs typeface="Microsoft JhengHei" charset="-120"/>
              </a:rPr>
              <a:t>貸款</a:t>
            </a:r>
            <a:r>
              <a:rPr lang="zh-TW" altLang="en-US" sz="2000" b="1" dirty="0">
                <a:solidFill>
                  <a:schemeClr val="bg1"/>
                </a:solidFill>
                <a:latin typeface="Microsoft YaHei" pitchFamily="34" charset="-122"/>
                <a:ea typeface="Microsoft YaHei" pitchFamily="34" charset="-122"/>
                <a:cs typeface="Microsoft JhengHei" charset="-120"/>
              </a:rPr>
              <a:t>支持</a:t>
            </a:r>
            <a:endParaRPr lang="en-US" altLang="zh-TW" sz="2000" b="1" dirty="0">
              <a:solidFill>
                <a:schemeClr val="bg1"/>
              </a:solidFill>
              <a:latin typeface="Microsoft YaHei" pitchFamily="34" charset="-122"/>
              <a:ea typeface="Microsoft YaHei" pitchFamily="34" charset="-122"/>
              <a:cs typeface="Microsoft JhengHei" charset="-120"/>
            </a:endParaRPr>
          </a:p>
        </p:txBody>
      </p:sp>
      <p:sp>
        <p:nvSpPr>
          <p:cNvPr id="2" name="矩形 1"/>
          <p:cNvSpPr/>
          <p:nvPr/>
        </p:nvSpPr>
        <p:spPr>
          <a:xfrm>
            <a:off x="5940152" y="2370242"/>
            <a:ext cx="3047988" cy="1569660"/>
          </a:xfrm>
          <a:prstGeom prst="rect">
            <a:avLst/>
          </a:prstGeom>
        </p:spPr>
        <p:txBody>
          <a:bodyPr wrap="square">
            <a:spAutoFit/>
          </a:bodyPr>
          <a:lstStyle/>
          <a:p>
            <a:pPr>
              <a:lnSpc>
                <a:spcPct val="150000"/>
              </a:lnSpc>
            </a:pPr>
            <a:r>
              <a:rPr lang="zh-TW" altLang="en-US" sz="1600" b="1" u="sng" dirty="0">
                <a:latin typeface="Microsoft JhengHei" charset="-120"/>
                <a:ea typeface="Microsoft JhengHei" charset="-120"/>
                <a:cs typeface="Microsoft JhengHei" charset="-120"/>
              </a:rPr>
              <a:t>優點</a:t>
            </a:r>
            <a:r>
              <a:rPr lang="en-US" altLang="zh-TW" sz="1600" b="1" u="sng" dirty="0">
                <a:latin typeface="Microsoft JhengHei" charset="-120"/>
                <a:ea typeface="Microsoft JhengHei" charset="-120"/>
                <a:cs typeface="Microsoft JhengHei" charset="-120"/>
              </a:rPr>
              <a:t>: </a:t>
            </a:r>
            <a:endParaRPr lang="zh-TW" altLang="en-US" sz="1600" b="1" dirty="0">
              <a:latin typeface="Microsoft JhengHei" charset="-120"/>
              <a:ea typeface="Microsoft JhengHei" charset="-120"/>
              <a:cs typeface="Microsoft JhengHei" charset="-120"/>
            </a:endParaRPr>
          </a:p>
          <a:p>
            <a:pPr marL="285750" indent="-285750">
              <a:lnSpc>
                <a:spcPct val="150000"/>
              </a:lnSpc>
              <a:buFont typeface="Wingdings" charset="2"/>
              <a:buChar char="ü"/>
            </a:pPr>
            <a:r>
              <a:rPr lang="zh-TW" altLang="en-US" sz="1600" dirty="0" smtClean="0">
                <a:latin typeface="Microsoft JhengHei" charset="-120"/>
                <a:ea typeface="Microsoft JhengHei" charset="-120"/>
                <a:cs typeface="Microsoft JhengHei" charset="-120"/>
              </a:rPr>
              <a:t>滿足</a:t>
            </a:r>
            <a:r>
              <a:rPr lang="zh-CN" altLang="en-US" sz="1600" dirty="0" smtClean="0">
                <a:latin typeface="Microsoft JhengHei" charset="-120"/>
                <a:ea typeface="Microsoft JhengHei" charset="-120"/>
                <a:cs typeface="Microsoft JhengHei" charset="-120"/>
              </a:rPr>
              <a:t>供應商及工程企業周轉</a:t>
            </a:r>
            <a:r>
              <a:rPr lang="zh-TW" altLang="en-US" sz="1600" dirty="0" smtClean="0">
                <a:latin typeface="Microsoft JhengHei" charset="-120"/>
                <a:ea typeface="Microsoft JhengHei" charset="-120"/>
                <a:cs typeface="Microsoft JhengHei" charset="-120"/>
              </a:rPr>
              <a:t>資金需求</a:t>
            </a:r>
            <a:endParaRPr lang="en-US" altLang="zh-TW" sz="1600" dirty="0">
              <a:latin typeface="Microsoft JhengHei" charset="-120"/>
              <a:ea typeface="Microsoft JhengHei" charset="-120"/>
              <a:cs typeface="Microsoft JhengHei" charset="-120"/>
            </a:endParaRPr>
          </a:p>
          <a:p>
            <a:pPr marL="285750" indent="-285750">
              <a:lnSpc>
                <a:spcPct val="150000"/>
              </a:lnSpc>
              <a:buFont typeface="Wingdings" charset="2"/>
              <a:buChar char="ü"/>
            </a:pPr>
            <a:r>
              <a:rPr lang="zh-CN" altLang="en-US" sz="1600" dirty="0">
                <a:latin typeface="Microsoft JhengHei" charset="-120"/>
                <a:ea typeface="Microsoft JhengHei" charset="-120"/>
                <a:cs typeface="Microsoft JhengHei" charset="-120"/>
              </a:rPr>
              <a:t>增</a:t>
            </a:r>
            <a:r>
              <a:rPr lang="zh-CN" altLang="en-US" sz="1600" dirty="0" smtClean="0">
                <a:latin typeface="Microsoft JhengHei" charset="-120"/>
                <a:ea typeface="Microsoft JhengHei" charset="-120"/>
                <a:cs typeface="Microsoft JhengHei" charset="-120"/>
              </a:rPr>
              <a:t>強中小微企財務實力</a:t>
            </a:r>
            <a:endParaRPr lang="en-US" altLang="zh-TW" sz="1600" dirty="0">
              <a:latin typeface="Microsoft JhengHei" charset="-120"/>
              <a:ea typeface="Microsoft JhengHei" charset="-120"/>
              <a:cs typeface="Microsoft JhengHei" charset="-120"/>
            </a:endParaRPr>
          </a:p>
        </p:txBody>
      </p:sp>
      <p:cxnSp>
        <p:nvCxnSpPr>
          <p:cNvPr id="8" name="直線接點 7"/>
          <p:cNvCxnSpPr/>
          <p:nvPr/>
        </p:nvCxnSpPr>
        <p:spPr>
          <a:xfrm>
            <a:off x="5940152" y="3939902"/>
            <a:ext cx="3047988" cy="0"/>
          </a:xfrm>
          <a:prstGeom prst="line">
            <a:avLst/>
          </a:prstGeom>
          <a:ln w="28575">
            <a:solidFill>
              <a:srgbClr val="C0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24" name="群組 23"/>
          <p:cNvGrpSpPr/>
          <p:nvPr/>
        </p:nvGrpSpPr>
        <p:grpSpPr>
          <a:xfrm>
            <a:off x="4697020" y="382965"/>
            <a:ext cx="3687440" cy="386531"/>
            <a:chOff x="179512" y="-769460"/>
            <a:chExt cx="7075327" cy="741662"/>
          </a:xfrm>
        </p:grpSpPr>
        <p:pic>
          <p:nvPicPr>
            <p:cNvPr id="25" name="Picture 2" descr="C:\Users\mo149616\Desktop\資料全集\已完成工作\2019\其他\分行LOGO圖片素材\组合横版.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51920" y="-769460"/>
              <a:ext cx="3402919" cy="74166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Z:\！抗疫貸\6.報導文宣\2C638743-A8EA-44DA-8252-215A69818A22.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07" t="15855" r="4907" b="15855"/>
            <a:stretch>
              <a:fillRect/>
            </a:stretch>
          </p:blipFill>
          <p:spPr bwMode="auto">
            <a:xfrm>
              <a:off x="179512" y="-769460"/>
              <a:ext cx="3289890" cy="74166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
  <PresentationFormat>如螢幕大小 (16:9)</PresentationFormat>
  <Paragraphs>170</Paragraphs>
  <Slides>0</Slides>
  <Notes>10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15</vt:i4>
      </vt:variant>
    </vt:vector>
  </HeadingPairs>
  <TitlesOfParts>
    <vt:vector size="25" baseType="lpstr">
      <vt:lpstr>Arial</vt:lpstr>
      <vt:lpstr>宋体</vt:lpstr>
      <vt:lpstr>Wingdings</vt:lpstr>
      <vt:lpstr>Microsoft JhengHei</vt:lpstr>
      <vt:lpstr>思源黑体 CN Bold</vt:lpstr>
      <vt:lpstr>微軟正黑體</vt:lpstr>
      <vt:lpstr>Microsoft YaHei</vt:lpstr>
      <vt:lpstr>思源黑体 CN Regular</vt:lpstr>
      <vt:lpstr>Calibri</vt:lpstr>
      <vt:lpstr>Office 佈景主題</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Bank of China (Macau)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石權/辦公室/澳門/BOC</dc:creator>
  <cp:lastModifiedBy>黄绮华的iPhone</cp:lastModifiedBy>
  <cp:revision>220</cp:revision>
  <cp:lastPrinted>1900-01-01T00:00:00Z</cp:lastPrinted>
  <dcterms:created xsi:type="dcterms:W3CDTF">1900-01-01T00:00:00Z</dcterms:created>
  <dcterms:modified xsi:type="dcterms:W3CDTF">1900-01-01T00:00:00Z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2052-10.5.1</vt:lpwstr>
  </property>
</Properties>
</file>